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1" r:id="rId4"/>
    <p:sldMasterId id="2147483742" r:id="rId5"/>
    <p:sldMasterId id="2147483743" r:id="rId6"/>
    <p:sldMasterId id="2147483744" r:id="rId7"/>
    <p:sldMasterId id="2147483745" r:id="rId8"/>
    <p:sldMasterId id="214748374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  <p:sldId id="400" r:id="rId155"/>
    <p:sldId id="401" r:id="rId156"/>
    <p:sldId id="402" r:id="rId157"/>
    <p:sldId id="403" r:id="rId158"/>
    <p:sldId id="404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</p:sldIdLst>
  <p:sldSz cy="13716000" cx="24384000"/>
  <p:notesSz cx="6858000" cy="9144000"/>
  <p:embeddedFontLst>
    <p:embeddedFont>
      <p:font typeface="Helvetica Neue"/>
      <p:regular r:id="rId167"/>
      <p:bold r:id="rId168"/>
      <p:italic r:id="rId169"/>
      <p:boldItalic r:id="rId170"/>
    </p:embeddedFont>
    <p:embeddedFont>
      <p:font typeface="Helvetica Neue Light"/>
      <p:regular r:id="rId171"/>
      <p:bold r:id="rId172"/>
      <p:italic r:id="rId173"/>
      <p:boldItalic r:id="rId174"/>
    </p:embeddedFont>
    <p:embeddedFont>
      <p:font typeface="Gill Sans"/>
      <p:regular r:id="rId175"/>
      <p:bold r:id="rId1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F3D8A52-58A4-425E-8489-DCCEB509E01D}">
  <a:tblStyle styleId="{3F3D8A52-58A4-425E-8489-DCCEB509E01D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D0D1D2"/>
          </a:solidFill>
        </a:fill>
      </a:tcStyle>
    </a:wholeTbl>
    <a:band1H>
      <a:tcTxStyle/>
    </a:band1H>
    <a:band2H>
      <a:tcTxStyle b="off" i="off"/>
      <a:tcStyle>
        <a:fill>
          <a:solidFill>
            <a:srgbClr val="DEDED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909398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767C85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GillSans-bold.fntdata"/><Relationship Id="rId36" Type="http://schemas.openxmlformats.org/officeDocument/2006/relationships/slide" Target="slides/slide26.xml"/><Relationship Id="rId175" Type="http://schemas.openxmlformats.org/officeDocument/2006/relationships/font" Target="fonts/GillSans-regular.fntdata"/><Relationship Id="rId39" Type="http://schemas.openxmlformats.org/officeDocument/2006/relationships/slide" Target="slides/slide29.xml"/><Relationship Id="rId174" Type="http://schemas.openxmlformats.org/officeDocument/2006/relationships/font" Target="fonts/HelveticaNeueLight-boldItalic.fntdata"/><Relationship Id="rId38" Type="http://schemas.openxmlformats.org/officeDocument/2006/relationships/slide" Target="slides/slide28.xml"/><Relationship Id="rId173" Type="http://schemas.openxmlformats.org/officeDocument/2006/relationships/font" Target="fonts/HelveticaNeueLight-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6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4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5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HelveticaNeueLight-bold.fntdata"/><Relationship Id="rId65" Type="http://schemas.openxmlformats.org/officeDocument/2006/relationships/slide" Target="slides/slide55.xml"/><Relationship Id="rId171" Type="http://schemas.openxmlformats.org/officeDocument/2006/relationships/font" Target="fonts/HelveticaNeueLight-regular.fntdata"/><Relationship Id="rId68" Type="http://schemas.openxmlformats.org/officeDocument/2006/relationships/slide" Target="slides/slide58.xml"/><Relationship Id="rId170" Type="http://schemas.openxmlformats.org/officeDocument/2006/relationships/font" Target="fonts/HelveticaNeue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slide" Target="slides/slide155.xml"/><Relationship Id="rId69" Type="http://schemas.openxmlformats.org/officeDocument/2006/relationships/slide" Target="slides/slide59.xml"/><Relationship Id="rId164" Type="http://schemas.openxmlformats.org/officeDocument/2006/relationships/slide" Target="slides/slide154.xml"/><Relationship Id="rId163" Type="http://schemas.openxmlformats.org/officeDocument/2006/relationships/slide" Target="slides/slide153.xml"/><Relationship Id="rId162" Type="http://schemas.openxmlformats.org/officeDocument/2006/relationships/slide" Target="slides/slide152.xml"/><Relationship Id="rId169" Type="http://schemas.openxmlformats.org/officeDocument/2006/relationships/font" Target="fonts/HelveticaNeue-italic.fntdata"/><Relationship Id="rId168" Type="http://schemas.openxmlformats.org/officeDocument/2006/relationships/font" Target="fonts/HelveticaNeue-bold.fntdata"/><Relationship Id="rId167" Type="http://schemas.openxmlformats.org/officeDocument/2006/relationships/font" Target="fonts/HelveticaNeue-regular.fntdata"/><Relationship Id="rId166" Type="http://schemas.openxmlformats.org/officeDocument/2006/relationships/slide" Target="slides/slide156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slide" Target="slides/slide151.xml"/><Relationship Id="rId54" Type="http://schemas.openxmlformats.org/officeDocument/2006/relationships/slide" Target="slides/slide44.xml"/><Relationship Id="rId160" Type="http://schemas.openxmlformats.org/officeDocument/2006/relationships/slide" Target="slides/slide150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slide" Target="slides/slide149.xml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4572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9144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137160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18288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22860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274320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32004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36576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9" name="Shape 17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0" name="Shape 17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1" name="Shape 18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2" name="Shape 18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0" name="Shape 18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7" name="Shape 18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4" name="Shape 18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0" name="Shape 18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7" name="Shape 18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4" name="Shape 18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0" name="Shape 18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7" name="Shape 18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6" name="Shape 18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Shape 1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7" name="Shape 19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6" name="Shape 19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3" name="Shape 19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4" name="Shape 19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0" name="Shape 19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8" name="Shape 19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4" name="Shape 19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Shape 19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0" name="Shape 19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Shape 19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7" name="Shape 19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9" name="Shape 19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4" name="Shape 20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Shape 20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2" name="Shape 20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Shape 20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8" name="Shape 20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Shape 20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9" name="Shape 20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5" name="Shape 20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1" name="Shape 20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Shape 20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Shape 20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8" name="Shape 20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4" name="Shape 20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9" name="Shape 20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4" name="Shape 20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Shape 20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2" name="Shape 20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Shape 20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9" name="Shape 20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5" name="Shape 20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1" name="Shape 2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hape 21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7" name="Shape 2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Shape 21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2" name="Shape 21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0" name="Shape 21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6" name="Shape 21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2" name="Shape 2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Shape 2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3" name="Shape 2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0" name="Shape 2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8" name="Shape 2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Shape 21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6" name="Shape 21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5" name="Shape 2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\frac{1}{1 + e^{-W^{T}X}} \\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sigmoid(XW) = \frac{1}{1 + e^{-XW}} 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cost(W)=-\frac{1}{m}\sum {\color{blue}y} log(H(x)) + {\color{blue}(1-y)}(log(1-H(x)) 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W = W - \alpha\frac{\partial}{\partial W}cost(W)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3" name="Shape 2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hape 21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1" name="Shape 2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Shape 2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Shape 2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hape 22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5" name="Shape 22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Shape 2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2" name="Shape 2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9" name="Shape 2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Shape 22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5" name="Shape 22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6" name="Shape 7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Minsky’s book convinced most of the world that neural networks were a discredited dead-end – the worst kind of heresy.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SKynet == DeepNet, 반란군이 보낸 분일지도: Neural Network 20년 정도 발전을 늦게 함.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이런이야기: 몇개 더 넣어야 하는데, 나도 그 학습 방법을 모르는데, 너희도 안된다. 글을 잘 쓰신듯. 매우 설득력있었고 모두에게 받아 들여짐. AI 의 암흑기. 69-86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민스키의 말을 듣지 않음 사람. 귓등으로 흘린분. Hinton.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순간변화율!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8" name="Shape 10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7" name="Shape 10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5" name="Shape 10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5" name="Shape 11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2" name="Shape 1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6" name="Shape 11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Shape 11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8" name="Shape 11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6" name="Shape 12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SzPct val="57894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6" name="Shape 12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3" name="Shape 13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8" name="Shape 13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9" name="Shape 14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5" name="Shape 1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2" name="Shape 15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2" name="Shape 1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9" name="Shape 15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9" name="Shape 16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8" name="Shape 1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pic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84389" lvl="0" marL="4653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4389" lvl="1" marL="8082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84389" lvl="2" marL="11511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84389" lvl="3" marL="14940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4389" lvl="4" marL="18369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pic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/>
          <p:nvPr>
            <p:ph idx="3" type="pic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/>
          <p:nvPr>
            <p:ph idx="4" type="pic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4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7" lvl="2" marL="20044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7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7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4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7" lvl="2" marL="20044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7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7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5307210" y="892968"/>
            <a:ext cx="13751700" cy="8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4833937" y="9447609"/>
            <a:ext cx="14716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833937" y="11519296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833937" y="4536281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2495609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387453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84388" lvl="0" marL="4653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4388" lvl="1" marL="8082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4388" lvl="2" marL="11511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4388" lvl="3" marL="14940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4388" lvl="4" marL="18369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4387453" y="1785937"/>
            <a:ext cx="15609000" cy="10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pic"/>
          </p:nvPr>
        </p:nvSpPr>
        <p:spPr>
          <a:xfrm>
            <a:off x="12495609" y="7161609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" name="Shape 126"/>
          <p:cNvSpPr/>
          <p:nvPr>
            <p:ph idx="3" type="pic"/>
          </p:nvPr>
        </p:nvSpPr>
        <p:spPr>
          <a:xfrm>
            <a:off x="12504353" y="1250156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" name="Shape 127"/>
          <p:cNvSpPr/>
          <p:nvPr>
            <p:ph idx="4" type="pic"/>
          </p:nvPr>
        </p:nvSpPr>
        <p:spPr>
          <a:xfrm>
            <a:off x="4387453" y="1250156"/>
            <a:ext cx="7500900" cy="112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4833937" y="8947546"/>
            <a:ext cx="14716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4833937" y="6000353"/>
            <a:ext cx="1471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pic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Shape 257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Shape 258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2381250" y="2303859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2381250" y="7072313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pic"/>
          </p:nvPr>
        </p:nvSpPr>
        <p:spPr>
          <a:xfrm>
            <a:off x="3012281" y="892969"/>
            <a:ext cx="18336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2381250" y="9447609"/>
            <a:ext cx="196215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2381250" y="11519297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11834621" y="1300162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2381250" y="4536281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pic"/>
          </p:nvPr>
        </p:nvSpPr>
        <p:spPr>
          <a:xfrm>
            <a:off x="12596813" y="892969"/>
            <a:ext cx="100017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1785938" y="892969"/>
            <a:ext cx="100017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0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1785938" y="6697266"/>
            <a:ext cx="100017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pic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pic"/>
          </p:nvPr>
        </p:nvSpPr>
        <p:spPr>
          <a:xfrm>
            <a:off x="12596813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1785938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330200" lvl="0" marL="5715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11811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7653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23749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9464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1785938" y="1785938"/>
            <a:ext cx="208119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pic"/>
          </p:nvPr>
        </p:nvSpPr>
        <p:spPr>
          <a:xfrm>
            <a:off x="12596813" y="7161609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5" name="Shape 305"/>
          <p:cNvSpPr/>
          <p:nvPr>
            <p:ph idx="3" type="pic"/>
          </p:nvPr>
        </p:nvSpPr>
        <p:spPr>
          <a:xfrm>
            <a:off x="12608471" y="1250156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6" name="Shape 306"/>
          <p:cNvSpPr/>
          <p:nvPr>
            <p:ph idx="4" type="pic"/>
          </p:nvPr>
        </p:nvSpPr>
        <p:spPr>
          <a:xfrm>
            <a:off x="1785938" y="1250156"/>
            <a:ext cx="10001700" cy="11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2381250" y="8947547"/>
            <a:ext cx="19621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0" name="Shape 310"/>
          <p:cNvSpPr txBox="1"/>
          <p:nvPr>
            <p:ph idx="2" type="body"/>
          </p:nvPr>
        </p:nvSpPr>
        <p:spPr>
          <a:xfrm>
            <a:off x="2381250" y="6000750"/>
            <a:ext cx="196215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6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pic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Shape 376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Shape 377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Shape 381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2.png"/><Relationship Id="rId10" Type="http://schemas.openxmlformats.org/officeDocument/2006/relationships/image" Target="../media/image97.png"/><Relationship Id="rId13" Type="http://schemas.openxmlformats.org/officeDocument/2006/relationships/image" Target="../media/image108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96.png"/><Relationship Id="rId15" Type="http://schemas.openxmlformats.org/officeDocument/2006/relationships/image" Target="../media/image110.png"/><Relationship Id="rId14" Type="http://schemas.openxmlformats.org/officeDocument/2006/relationships/image" Target="../media/image103.png"/><Relationship Id="rId17" Type="http://schemas.openxmlformats.org/officeDocument/2006/relationships/image" Target="../media/image101.png"/><Relationship Id="rId16" Type="http://schemas.openxmlformats.org/officeDocument/2006/relationships/image" Target="../media/image100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2.png"/><Relationship Id="rId10" Type="http://schemas.openxmlformats.org/officeDocument/2006/relationships/image" Target="../media/image97.png"/><Relationship Id="rId13" Type="http://schemas.openxmlformats.org/officeDocument/2006/relationships/image" Target="../media/image108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96.png"/><Relationship Id="rId15" Type="http://schemas.openxmlformats.org/officeDocument/2006/relationships/image" Target="../media/image110.png"/><Relationship Id="rId14" Type="http://schemas.openxmlformats.org/officeDocument/2006/relationships/image" Target="../media/image103.png"/><Relationship Id="rId17" Type="http://schemas.openxmlformats.org/officeDocument/2006/relationships/image" Target="../media/image101.png"/><Relationship Id="rId16" Type="http://schemas.openxmlformats.org/officeDocument/2006/relationships/image" Target="../media/image100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8.png"/><Relationship Id="rId4" Type="http://schemas.openxmlformats.org/officeDocument/2006/relationships/image" Target="../media/image11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3.png"/><Relationship Id="rId4" Type="http://schemas.openxmlformats.org/officeDocument/2006/relationships/image" Target="../media/image4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6.png"/><Relationship Id="rId4" Type="http://schemas.openxmlformats.org/officeDocument/2006/relationships/image" Target="../media/image12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6.png"/><Relationship Id="rId4" Type="http://schemas.openxmlformats.org/officeDocument/2006/relationships/image" Target="../media/image11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2.png"/><Relationship Id="rId4" Type="http://schemas.openxmlformats.org/officeDocument/2006/relationships/image" Target="../media/image121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7.png"/><Relationship Id="rId4" Type="http://schemas.openxmlformats.org/officeDocument/2006/relationships/image" Target="../media/image12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9.png"/><Relationship Id="rId4" Type="http://schemas.openxmlformats.org/officeDocument/2006/relationships/image" Target="../media/image12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5.xml"/><Relationship Id="rId3" Type="http://schemas.openxmlformats.org/officeDocument/2006/relationships/hyperlink" Target="http://www.andreykurenkov.com/writing/a-brief-history-of-neural-nets-and-deep-learning-part-4/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8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0.png"/><Relationship Id="rId4" Type="http://schemas.openxmlformats.org/officeDocument/2006/relationships/image" Target="../media/image13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6.jpg"/><Relationship Id="rId4" Type="http://schemas.openxmlformats.org/officeDocument/2006/relationships/image" Target="../media/image134.png"/><Relationship Id="rId5" Type="http://schemas.openxmlformats.org/officeDocument/2006/relationships/image" Target="../media/image13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9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51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7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5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www.kaggle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5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0.png"/><Relationship Id="rId4" Type="http://schemas.openxmlformats.org/officeDocument/2006/relationships/image" Target="../media/image143.png"/><Relationship Id="rId5" Type="http://schemas.openxmlformats.org/officeDocument/2006/relationships/image" Target="../media/image142.png"/><Relationship Id="rId6" Type="http://schemas.openxmlformats.org/officeDocument/2006/relationships/image" Target="../media/image146.png"/><Relationship Id="rId7" Type="http://schemas.openxmlformats.org/officeDocument/2006/relationships/image" Target="../media/image14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0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52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0.png"/><Relationship Id="rId4" Type="http://schemas.openxmlformats.org/officeDocument/2006/relationships/image" Target="../media/image143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6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8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3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5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40.png"/><Relationship Id="rId4" Type="http://schemas.openxmlformats.org/officeDocument/2006/relationships/image" Target="../media/image143.png"/><Relationship Id="rId5" Type="http://schemas.openxmlformats.org/officeDocument/2006/relationships/image" Target="../media/image142.png"/><Relationship Id="rId6" Type="http://schemas.openxmlformats.org/officeDocument/2006/relationships/image" Target="../media/image146.png"/><Relationship Id="rId7" Type="http://schemas.openxmlformats.org/officeDocument/2006/relationships/image" Target="../media/image1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udacity.com/course/viewer#!/c-ud730/l-6370362152/m-6379811817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hyperlink" Target="https://www.udacity.com/course/viewer#!/c-ud730/l-6370362152/m-6379811817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hyperlink" Target="https://www.udacity.com/course/viewer#!/c-ud730/l-6370362152/m-637981181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udacity.com/course/viewer#!/c-ud730/l-6370362152/m-637981181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hyperlink" Target="http://matlabgeeks.com/tips-tutorials/neural-networks-a-multilayer-perceptron-in-matlab/" TargetMode="External"/><Relationship Id="rId5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32.png"/><Relationship Id="rId5" Type="http://schemas.openxmlformats.org/officeDocument/2006/relationships/hyperlink" Target="http://playground.tensorflow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4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4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hyperlink" Target="https://github.com/hunkim/DeepLearningZeroToAll/blob/master/lab-09-2-xor-nn.py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Relationship Id="rId7" Type="http://schemas.openxmlformats.org/officeDocument/2006/relationships/image" Target="../media/image68.png"/><Relationship Id="rId8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Relationship Id="rId4" Type="http://schemas.openxmlformats.org/officeDocument/2006/relationships/hyperlink" Target="http://www.mathcentre.ac.uk/resources/uploaded/mc-ty-chain-2009-1.pdf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Relationship Id="rId4" Type="http://schemas.openxmlformats.org/officeDocument/2006/relationships/hyperlink" Target="http://www.mathcentre.ac.uk/resources/uploaded/mc-ty-chain-2009-1.pdf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3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Relationship Id="rId4" Type="http://schemas.openxmlformats.org/officeDocument/2006/relationships/hyperlink" Target="https://www.quora.com/What-did-Richard-Feynman-mean-when-he-said-What-I-cannot-create-I-do-not-understand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5" Type="http://schemas.openxmlformats.org/officeDocument/2006/relationships/image" Target="../media/image8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5" Type="http://schemas.openxmlformats.org/officeDocument/2006/relationships/image" Target="../media/image87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5" Type="http://schemas.openxmlformats.org/officeDocument/2006/relationships/image" Target="../media/image87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Relationship Id="rId8" Type="http://schemas.openxmlformats.org/officeDocument/2006/relationships/image" Target="../media/image9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5" Type="http://schemas.openxmlformats.org/officeDocument/2006/relationships/image" Target="../media/image87.png"/><Relationship Id="rId6" Type="http://schemas.openxmlformats.org/officeDocument/2006/relationships/image" Target="../media/image8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82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s/_rels/slide91.xml.rels><?xml version="1.0" encoding="UTF-8" standalone="yes"?><Relationships xmlns="http://schemas.openxmlformats.org/package/2006/relationships"><Relationship Id="rId10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96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s/_rels/slide9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93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90.png"/><Relationship Id="rId14" Type="http://schemas.openxmlformats.org/officeDocument/2006/relationships/image" Target="../media/image101.png"/><Relationship Id="rId5" Type="http://schemas.openxmlformats.org/officeDocument/2006/relationships/image" Target="../media/image87.png"/><Relationship Id="rId6" Type="http://schemas.openxmlformats.org/officeDocument/2006/relationships/image" Target="../media/image99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s/_rels/slide9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93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90.png"/><Relationship Id="rId15" Type="http://schemas.openxmlformats.org/officeDocument/2006/relationships/image" Target="../media/image103.png"/><Relationship Id="rId14" Type="http://schemas.openxmlformats.org/officeDocument/2006/relationships/image" Target="../media/image102.png"/><Relationship Id="rId16" Type="http://schemas.openxmlformats.org/officeDocument/2006/relationships/image" Target="../media/image101.png"/><Relationship Id="rId5" Type="http://schemas.openxmlformats.org/officeDocument/2006/relationships/image" Target="../media/image87.png"/><Relationship Id="rId6" Type="http://schemas.openxmlformats.org/officeDocument/2006/relationships/image" Target="../media/image99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s/_rels/slide9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93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90.png"/><Relationship Id="rId15" Type="http://schemas.openxmlformats.org/officeDocument/2006/relationships/image" Target="../media/image103.png"/><Relationship Id="rId14" Type="http://schemas.openxmlformats.org/officeDocument/2006/relationships/image" Target="../media/image102.png"/><Relationship Id="rId16" Type="http://schemas.openxmlformats.org/officeDocument/2006/relationships/image" Target="../media/image101.png"/><Relationship Id="rId5" Type="http://schemas.openxmlformats.org/officeDocument/2006/relationships/image" Target="../media/image87.png"/><Relationship Id="rId6" Type="http://schemas.openxmlformats.org/officeDocument/2006/relationships/image" Target="../media/image99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s/_rels/slide9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93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90.png"/><Relationship Id="rId15" Type="http://schemas.openxmlformats.org/officeDocument/2006/relationships/image" Target="../media/image106.png"/><Relationship Id="rId14" Type="http://schemas.openxmlformats.org/officeDocument/2006/relationships/image" Target="../media/image102.png"/><Relationship Id="rId17" Type="http://schemas.openxmlformats.org/officeDocument/2006/relationships/image" Target="../media/image105.png"/><Relationship Id="rId16" Type="http://schemas.openxmlformats.org/officeDocument/2006/relationships/image" Target="../media/image108.png"/><Relationship Id="rId5" Type="http://schemas.openxmlformats.org/officeDocument/2006/relationships/image" Target="../media/image87.png"/><Relationship Id="rId19" Type="http://schemas.openxmlformats.org/officeDocument/2006/relationships/image" Target="../media/image101.png"/><Relationship Id="rId6" Type="http://schemas.openxmlformats.org/officeDocument/2006/relationships/image" Target="../media/image99.png"/><Relationship Id="rId18" Type="http://schemas.openxmlformats.org/officeDocument/2006/relationships/image" Target="../media/image103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s/_rels/slide9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0.png"/><Relationship Id="rId11" Type="http://schemas.openxmlformats.org/officeDocument/2006/relationships/image" Target="../media/image93.png"/><Relationship Id="rId10" Type="http://schemas.openxmlformats.org/officeDocument/2006/relationships/image" Target="../media/image90.png"/><Relationship Id="rId13" Type="http://schemas.openxmlformats.org/officeDocument/2006/relationships/image" Target="../media/image96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107.png"/><Relationship Id="rId15" Type="http://schemas.openxmlformats.org/officeDocument/2006/relationships/image" Target="../media/image102.png"/><Relationship Id="rId14" Type="http://schemas.openxmlformats.org/officeDocument/2006/relationships/image" Target="../media/image97.png"/><Relationship Id="rId17" Type="http://schemas.openxmlformats.org/officeDocument/2006/relationships/image" Target="../media/image108.png"/><Relationship Id="rId16" Type="http://schemas.openxmlformats.org/officeDocument/2006/relationships/image" Target="../media/image106.png"/><Relationship Id="rId5" Type="http://schemas.openxmlformats.org/officeDocument/2006/relationships/image" Target="../media/image87.png"/><Relationship Id="rId19" Type="http://schemas.openxmlformats.org/officeDocument/2006/relationships/image" Target="../media/image109.png"/><Relationship Id="rId6" Type="http://schemas.openxmlformats.org/officeDocument/2006/relationships/image" Target="../media/image99.png"/><Relationship Id="rId18" Type="http://schemas.openxmlformats.org/officeDocument/2006/relationships/image" Target="../media/image103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s/_rels/slide9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3.png"/><Relationship Id="rId11" Type="http://schemas.openxmlformats.org/officeDocument/2006/relationships/image" Target="../media/image93.png"/><Relationship Id="rId22" Type="http://schemas.openxmlformats.org/officeDocument/2006/relationships/image" Target="../media/image110.png"/><Relationship Id="rId10" Type="http://schemas.openxmlformats.org/officeDocument/2006/relationships/image" Target="../media/image90.png"/><Relationship Id="rId21" Type="http://schemas.openxmlformats.org/officeDocument/2006/relationships/image" Target="../media/image109.png"/><Relationship Id="rId13" Type="http://schemas.openxmlformats.org/officeDocument/2006/relationships/image" Target="../media/image96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107.png"/><Relationship Id="rId15" Type="http://schemas.openxmlformats.org/officeDocument/2006/relationships/image" Target="../media/image111.png"/><Relationship Id="rId14" Type="http://schemas.openxmlformats.org/officeDocument/2006/relationships/image" Target="../media/image97.png"/><Relationship Id="rId17" Type="http://schemas.openxmlformats.org/officeDocument/2006/relationships/image" Target="../media/image102.png"/><Relationship Id="rId16" Type="http://schemas.openxmlformats.org/officeDocument/2006/relationships/image" Target="../media/image112.png"/><Relationship Id="rId5" Type="http://schemas.openxmlformats.org/officeDocument/2006/relationships/image" Target="../media/image87.png"/><Relationship Id="rId19" Type="http://schemas.openxmlformats.org/officeDocument/2006/relationships/image" Target="../media/image108.png"/><Relationship Id="rId6" Type="http://schemas.openxmlformats.org/officeDocument/2006/relationships/image" Target="../media/image99.png"/><Relationship Id="rId18" Type="http://schemas.openxmlformats.org/officeDocument/2006/relationships/image" Target="../media/image106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s/_rels/slide9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3.png"/><Relationship Id="rId11" Type="http://schemas.openxmlformats.org/officeDocument/2006/relationships/image" Target="../media/image93.png"/><Relationship Id="rId10" Type="http://schemas.openxmlformats.org/officeDocument/2006/relationships/image" Target="../media/image90.png"/><Relationship Id="rId21" Type="http://schemas.openxmlformats.org/officeDocument/2006/relationships/image" Target="../media/image110.png"/><Relationship Id="rId13" Type="http://schemas.openxmlformats.org/officeDocument/2006/relationships/image" Target="../media/image96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107.png"/><Relationship Id="rId15" Type="http://schemas.openxmlformats.org/officeDocument/2006/relationships/image" Target="../media/image111.png"/><Relationship Id="rId14" Type="http://schemas.openxmlformats.org/officeDocument/2006/relationships/image" Target="../media/image97.png"/><Relationship Id="rId17" Type="http://schemas.openxmlformats.org/officeDocument/2006/relationships/image" Target="../media/image102.png"/><Relationship Id="rId16" Type="http://schemas.openxmlformats.org/officeDocument/2006/relationships/image" Target="../media/image112.png"/><Relationship Id="rId5" Type="http://schemas.openxmlformats.org/officeDocument/2006/relationships/image" Target="../media/image87.png"/><Relationship Id="rId19" Type="http://schemas.openxmlformats.org/officeDocument/2006/relationships/image" Target="../media/image108.png"/><Relationship Id="rId6" Type="http://schemas.openxmlformats.org/officeDocument/2006/relationships/image" Target="../media/image99.png"/><Relationship Id="rId18" Type="http://schemas.openxmlformats.org/officeDocument/2006/relationships/image" Target="../media/image106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s/_rels/slide9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2.png"/><Relationship Id="rId10" Type="http://schemas.openxmlformats.org/officeDocument/2006/relationships/image" Target="../media/image97.png"/><Relationship Id="rId13" Type="http://schemas.openxmlformats.org/officeDocument/2006/relationships/image" Target="../media/image108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96.png"/><Relationship Id="rId15" Type="http://schemas.openxmlformats.org/officeDocument/2006/relationships/image" Target="../media/image110.png"/><Relationship Id="rId14" Type="http://schemas.openxmlformats.org/officeDocument/2006/relationships/image" Target="../media/image103.png"/><Relationship Id="rId17" Type="http://schemas.openxmlformats.org/officeDocument/2006/relationships/image" Target="../media/image101.png"/><Relationship Id="rId16" Type="http://schemas.openxmlformats.org/officeDocument/2006/relationships/image" Target="../media/image100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Deep Neural Network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sp>
        <p:nvSpPr>
          <p:cNvPr id="464" name="Shape 464"/>
          <p:cNvSpPr/>
          <p:nvPr/>
        </p:nvSpPr>
        <p:spPr>
          <a:xfrm>
            <a:off x="1904551" y="5709850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</a:p>
        </p:txBody>
      </p:sp>
      <p:sp>
        <p:nvSpPr>
          <p:cNvPr id="465" name="Shape 465"/>
          <p:cNvSpPr/>
          <p:nvPr/>
        </p:nvSpPr>
        <p:spPr>
          <a:xfrm>
            <a:off x="1808374" y="7870825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</a:p>
        </p:txBody>
      </p:sp>
      <p:sp>
        <p:nvSpPr>
          <p:cNvPr id="466" name="Shape 466"/>
          <p:cNvSpPr/>
          <p:nvPr/>
        </p:nvSpPr>
        <p:spPr>
          <a:xfrm>
            <a:off x="1825228" y="9285089"/>
            <a:ext cx="14716200" cy="17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cost(W)=4.67</a:t>
            </a:r>
          </a:p>
        </p:txBody>
      </p:sp>
      <p:pic>
        <p:nvPicPr>
          <p:cNvPr descr="pasted-image.png" id="467" name="Shape 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68" name="Shape 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253" y="3115933"/>
            <a:ext cx="90369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" name="Shape 1741"/>
          <p:cNvCxnSpPr>
            <a:stCxn id="1742" idx="3"/>
            <a:endCxn id="174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3" name="Shape 174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44" name="Shape 1744"/>
          <p:cNvCxnSpPr>
            <a:stCxn id="1743" idx="6"/>
            <a:endCxn id="174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5" name="Shape 174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46" name="Shape 1746"/>
          <p:cNvCxnSpPr>
            <a:stCxn id="1745" idx="6"/>
            <a:endCxn id="174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7" name="Shape 174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48" name="Shape 1748"/>
          <p:cNvCxnSpPr>
            <a:stCxn id="174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9" name="Shape 174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50" name="Shape 1750"/>
          <p:cNvCxnSpPr>
            <a:stCxn id="174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51" name="Shape 175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52" name="Shape 175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53" name="Shape 1753"/>
          <p:cNvCxnSpPr>
            <a:endCxn id="174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54" name="Shape 175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55" name="Shape 175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56" name="Shape 175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57" name="Shape 175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58" name="Shape 1758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759" name="Shape 1759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60" name="Shape 1760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761" name="Shape 1761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762" name="Shape 1762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42" name="Shape 174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763" name="Shape 1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Shape 17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Shape 17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Shape 17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Shape 17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Shape 17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Shape 17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Shape 17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Shape 17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Shape 177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773" name="Shape 177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Shape 1774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</a:p>
        </p:txBody>
      </p:sp>
      <p:pic>
        <p:nvPicPr>
          <p:cNvPr id="1775" name="Shape 17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Shape 177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Shape 1777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2" name="Shape 1782"/>
          <p:cNvCxnSpPr>
            <a:stCxn id="1783" idx="3"/>
            <a:endCxn id="1784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4" name="Shape 1784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85" name="Shape 1785"/>
          <p:cNvCxnSpPr>
            <a:stCxn id="1784" idx="6"/>
            <a:endCxn id="1786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6" name="Shape 1786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87" name="Shape 1787"/>
          <p:cNvCxnSpPr>
            <a:stCxn id="1786" idx="6"/>
            <a:endCxn id="1788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8" name="Shape 1788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89" name="Shape 1789"/>
          <p:cNvCxnSpPr>
            <a:stCxn id="1788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0" name="Shape 1790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91" name="Shape 1791"/>
          <p:cNvCxnSpPr>
            <a:stCxn id="1790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92" name="Shape 1792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3" name="Shape 1793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94" name="Shape 1794"/>
          <p:cNvCxnSpPr>
            <a:endCxn id="1786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5" name="Shape 1795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96" name="Shape 1796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97" name="Shape 1797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98" name="Shape 1798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99" name="Shape 179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800" name="Shape 180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801" name="Shape 180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802" name="Shape 180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803" name="Shape 180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83" name="Shape 1783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804" name="Shape 18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Shape 18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Shape 18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Shape 18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Shape 18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Shape 18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Shape 181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814" name="Shape 18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Shape 1815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tf.reduce_sum(d_b))]</a:t>
            </a:r>
          </a:p>
        </p:txBody>
      </p:sp>
      <p:pic>
        <p:nvPicPr>
          <p:cNvPr id="1816" name="Shape 18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Shape 18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Shape 181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Backpropagation!!</a:t>
            </a:r>
          </a:p>
        </p:txBody>
      </p:sp>
      <p:grpSp>
        <p:nvGrpSpPr>
          <p:cNvPr id="1824" name="Shape 1824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825" name="Shape 18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Shape 18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Shape 18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Shape 18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9" name="Shape 1829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pic>
        <p:nvPicPr>
          <p:cNvPr id="1835" name="Shape 1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320" y="4226874"/>
            <a:ext cx="13609500" cy="58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Shape 1836"/>
          <p:cNvSpPr/>
          <p:nvPr/>
        </p:nvSpPr>
        <p:spPr>
          <a:xfrm>
            <a:off x="14726073" y="3154362"/>
            <a:ext cx="5379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604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506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</a:t>
            </a:r>
          </a:p>
        </p:txBody>
      </p:sp>
      <p:sp>
        <p:nvSpPr>
          <p:cNvPr id="1837" name="Shape 1837"/>
          <p:cNvSpPr/>
          <p:nvPr/>
        </p:nvSpPr>
        <p:spPr>
          <a:xfrm rot="5747465">
            <a:off x="14425839" y="4973639"/>
            <a:ext cx="2464779" cy="451111"/>
          </a:xfrm>
          <a:prstGeom prst="rightArrow">
            <a:avLst>
              <a:gd fmla="val 31472" name="adj1"/>
              <a:gd fmla="val 87354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pic>
        <p:nvPicPr>
          <p:cNvPr id="1843" name="Shape 1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9370" y="5017334"/>
            <a:ext cx="17565300" cy="4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Shape 18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55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Shape 184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go deep &amp; wide!</a:t>
            </a:r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578" y="4687458"/>
            <a:ext cx="21154500" cy="60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99950" y="6356350"/>
            <a:ext cx="12290400" cy="44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57" name="Shape 18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63" name="Shape 18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Shape 18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2750" y="4572000"/>
            <a:ext cx="12212700" cy="58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hape 186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70" name="Shape 18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Shape 18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4203" y="3342347"/>
            <a:ext cx="13998000" cy="91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Shape 1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84966" y="-3783204"/>
            <a:ext cx="8561400" cy="207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Shape 187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visualization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</a:p>
        </p:txBody>
      </p:sp>
      <p:pic>
        <p:nvPicPr>
          <p:cNvPr descr="pasted-image.pdf"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218733"/>
            <a:ext cx="9036844" cy="1768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75" name="Shape 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843" y="5393531"/>
            <a:ext cx="10679907" cy="792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results?</a:t>
            </a:r>
          </a:p>
        </p:txBody>
      </p:sp>
      <p:pic>
        <p:nvPicPr>
          <p:cNvPr id="1883" name="Shape 18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800" y="4133551"/>
            <a:ext cx="15900300" cy="8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Shape 18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2511" y="9798634"/>
            <a:ext cx="6279000" cy="39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/>
          <p:nvPr>
            <p:ph type="title"/>
          </p:nvPr>
        </p:nvSpPr>
        <p:spPr>
          <a:xfrm>
            <a:off x="7807904" y="390033"/>
            <a:ext cx="24427800" cy="54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&amp;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</a:t>
            </a:r>
          </a:p>
        </p:txBody>
      </p:sp>
      <p:pic>
        <p:nvPicPr>
          <p:cNvPr id="1890" name="Shape 18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821" y="7065437"/>
            <a:ext cx="16420200" cy="6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Shape 18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387" y="379124"/>
            <a:ext cx="15505200" cy="6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Shape 1892"/>
          <p:cNvSpPr/>
          <p:nvPr/>
        </p:nvSpPr>
        <p:spPr>
          <a:xfrm>
            <a:off x="739701" y="-118625"/>
            <a:ext cx="3753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</a:p>
        </p:txBody>
      </p:sp>
      <p:sp>
        <p:nvSpPr>
          <p:cNvPr id="1893" name="Shape 1893"/>
          <p:cNvSpPr/>
          <p:nvPr/>
        </p:nvSpPr>
        <p:spPr>
          <a:xfrm>
            <a:off x="1643536" y="6291262"/>
            <a:ext cx="35970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Shape 189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What’s wrong?</a:t>
            </a:r>
          </a:p>
        </p:txBody>
      </p:sp>
      <p:grpSp>
        <p:nvGrpSpPr>
          <p:cNvPr id="1899" name="Shape 1899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00" name="Shape 19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1" name="Shape 19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2" name="Shape 19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3" name="Shape 19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4" name="Shape 1904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(chain rule)</a:t>
            </a:r>
          </a:p>
        </p:txBody>
      </p:sp>
      <p:sp>
        <p:nvSpPr>
          <p:cNvPr id="1910" name="Shape 1910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1" name="Shape 1911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2" name="Shape 1912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3" name="Shape 1913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Shape 1914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15" name="Shape 19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8419" y="3786186"/>
            <a:ext cx="19347300" cy="81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Shape 1916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pic>
        <p:nvPicPr>
          <p:cNvPr id="1917" name="Shape 19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2650" y="6270800"/>
            <a:ext cx="1985700" cy="176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Vanishing gradient (NN winter2: 1986-2006)</a:t>
            </a:r>
          </a:p>
        </p:txBody>
      </p:sp>
      <p:grpSp>
        <p:nvGrpSpPr>
          <p:cNvPr id="1923" name="Shape 192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24" name="Shape 19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Shape 19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6" name="Shape 19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7" name="Shape 19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8" name="Shape 192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939937" y="5691128"/>
            <a:ext cx="5847300" cy="4413000"/>
          </a:xfrm>
          <a:prstGeom prst="rect">
            <a:avLst/>
          </a:prstGeom>
          <a:solidFill>
            <a:srgbClr val="FFFFFF">
              <a:alpha val="83140"/>
            </a:srgbClr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0" name="Shape 1930"/>
          <p:cNvSpPr/>
          <p:nvPr/>
        </p:nvSpPr>
        <p:spPr>
          <a:xfrm>
            <a:off x="6793983" y="5470857"/>
            <a:ext cx="10103100" cy="4413000"/>
          </a:xfrm>
          <a:prstGeom prst="rect">
            <a:avLst/>
          </a:prstGeom>
          <a:solidFill>
            <a:srgbClr val="FFFFFF">
              <a:alpha val="62750"/>
            </a:srgbClr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1" name="Shape 19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50" y="9883850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Shape 19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550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Shape 1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3825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 txBox="1"/>
          <p:nvPr>
            <p:ph type="title"/>
          </p:nvPr>
        </p:nvSpPr>
        <p:spPr>
          <a:xfrm>
            <a:off x="-21835" y="32460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Geoffrey Hinton’s summary of findings up to today</a:t>
            </a:r>
          </a:p>
        </p:txBody>
      </p:sp>
      <p:sp>
        <p:nvSpPr>
          <p:cNvPr id="1939" name="Shape 1939"/>
          <p:cNvSpPr txBox="1"/>
          <p:nvPr>
            <p:ph idx="1" type="body"/>
          </p:nvPr>
        </p:nvSpPr>
        <p:spPr>
          <a:xfrm>
            <a:off x="2370176" y="3860764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labeled datasets were thousands of times too small.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computers were millions of times too slow.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We initialized the weights in a stupid way.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chemeClr val="accent1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We used the wrong type of non-linearity.</a:t>
            </a:r>
          </a:p>
        </p:txBody>
      </p:sp>
      <p:sp>
        <p:nvSpPr>
          <p:cNvPr id="1940" name="Shape 1940"/>
          <p:cNvSpPr/>
          <p:nvPr/>
        </p:nvSpPr>
        <p:spPr>
          <a:xfrm>
            <a:off x="10263250" y="12822075"/>
            <a:ext cx="13997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http://www.andreykurenkov.com/writing/a-brief-history-of-neural-nets-and-deep-learning-part-4/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Sigmoid!</a:t>
            </a:r>
          </a:p>
        </p:txBody>
      </p:sp>
      <p:pic>
        <p:nvPicPr>
          <p:cNvPr id="1946" name="Shape 1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2531" y="4472774"/>
            <a:ext cx="16447500" cy="6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Shape 1947"/>
          <p:cNvSpPr/>
          <p:nvPr/>
        </p:nvSpPr>
        <p:spPr>
          <a:xfrm>
            <a:off x="16159941" y="5782457"/>
            <a:ext cx="15282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8" name="Shape 1948"/>
          <p:cNvSpPr/>
          <p:nvPr/>
        </p:nvSpPr>
        <p:spPr>
          <a:xfrm>
            <a:off x="15713320" y="6628436"/>
            <a:ext cx="12717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9" name="Shape 1949"/>
          <p:cNvSpPr/>
          <p:nvPr/>
        </p:nvSpPr>
        <p:spPr>
          <a:xfrm>
            <a:off x="13207483" y="6887598"/>
            <a:ext cx="2647200" cy="315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0" name="Shape 1950"/>
          <p:cNvSpPr/>
          <p:nvPr/>
        </p:nvSpPr>
        <p:spPr>
          <a:xfrm>
            <a:off x="11274984" y="8884397"/>
            <a:ext cx="2873700" cy="17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1" name="Shape 1951"/>
          <p:cNvSpPr/>
          <p:nvPr/>
        </p:nvSpPr>
        <p:spPr>
          <a:xfrm>
            <a:off x="4292514" y="10543483"/>
            <a:ext cx="6954300" cy="1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</a:p>
        </p:txBody>
      </p:sp>
      <p:pic>
        <p:nvPicPr>
          <p:cNvPr id="1957" name="Shape 1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</a:p>
        </p:txBody>
      </p:sp>
      <p:pic>
        <p:nvPicPr>
          <p:cNvPr id="1963" name="Shape 19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Shape 1964"/>
          <p:cNvSpPr/>
          <p:nvPr/>
        </p:nvSpPr>
        <p:spPr>
          <a:xfrm>
            <a:off x="6454457" y="8810095"/>
            <a:ext cx="119322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tf.sigmoid(tf.matmul(X, W1) + b1)</a:t>
            </a:r>
          </a:p>
        </p:txBody>
      </p:sp>
      <p:sp>
        <p:nvSpPr>
          <p:cNvPr id="1965" name="Shape 1965"/>
          <p:cNvSpPr/>
          <p:nvPr/>
        </p:nvSpPr>
        <p:spPr>
          <a:xfrm>
            <a:off x="6618287" y="10994495"/>
            <a:ext cx="116046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tf.nn.relu(tf.matmul(X, W1) + b1)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 txBox="1"/>
          <p:nvPr>
            <p:ph type="title"/>
          </p:nvPr>
        </p:nvSpPr>
        <p:spPr>
          <a:xfrm>
            <a:off x="-21836" y="-241300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</a:t>
            </a:r>
          </a:p>
        </p:txBody>
      </p:sp>
      <p:pic>
        <p:nvPicPr>
          <p:cNvPr id="1971" name="Shape 19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872" y="1867752"/>
            <a:ext cx="13361100" cy="11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910" y="8267630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82" name="Shape 4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4934" y="4185507"/>
            <a:ext cx="9358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83" name="Shape 4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Shape 197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</a:p>
        </p:txBody>
      </p:sp>
      <p:pic>
        <p:nvPicPr>
          <p:cNvPr id="1977" name="Shape 19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351" y="4268403"/>
            <a:ext cx="16484700" cy="77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Shape 19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0324" y="3227417"/>
            <a:ext cx="6134700" cy="101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Shape 19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</a:p>
        </p:txBody>
      </p:sp>
      <p:pic>
        <p:nvPicPr>
          <p:cNvPr id="1984" name="Shape 19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3900" y="2721876"/>
            <a:ext cx="7256100" cy="111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Shape 19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683" y="1791791"/>
            <a:ext cx="21262200" cy="117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Shape 199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</a:p>
        </p:txBody>
      </p:sp>
      <p:sp>
        <p:nvSpPr>
          <p:cNvPr id="1991" name="Shape 1991"/>
          <p:cNvSpPr/>
          <p:nvPr/>
        </p:nvSpPr>
        <p:spPr>
          <a:xfrm>
            <a:off x="18961100" y="4043362"/>
            <a:ext cx="24129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sp>
        <p:nvSpPr>
          <p:cNvPr id="1992" name="Shape 1992"/>
          <p:cNvSpPr/>
          <p:nvPr/>
        </p:nvSpPr>
        <p:spPr>
          <a:xfrm>
            <a:off x="8602344" y="110283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</a:p>
        </p:txBody>
      </p:sp>
      <p:sp>
        <p:nvSpPr>
          <p:cNvPr id="1993" name="Shape 1993"/>
          <p:cNvSpPr/>
          <p:nvPr/>
        </p:nvSpPr>
        <p:spPr>
          <a:xfrm>
            <a:off x="8881744" y="89455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</a:p>
        </p:txBody>
      </p:sp>
      <p:sp>
        <p:nvSpPr>
          <p:cNvPr id="1994" name="Shape 1994"/>
          <p:cNvSpPr/>
          <p:nvPr/>
        </p:nvSpPr>
        <p:spPr>
          <a:xfrm>
            <a:off x="6223000" y="3949700"/>
            <a:ext cx="8868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19202400" y="10071100"/>
            <a:ext cx="14496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6" name="Shape 1996"/>
          <p:cNvSpPr/>
          <p:nvPr/>
        </p:nvSpPr>
        <p:spPr>
          <a:xfrm rot="1486445">
            <a:off x="5422227" y="7199298"/>
            <a:ext cx="14720026" cy="1728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Shape 2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06" y="-1"/>
            <a:ext cx="244563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 functions on CIFAR-10</a:t>
            </a:r>
          </a:p>
        </p:txBody>
      </p:sp>
      <p:pic>
        <p:nvPicPr>
          <p:cNvPr id="2007" name="Shape 20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66940" y="5371851"/>
            <a:ext cx="19010700" cy="44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Shape 2008"/>
          <p:cNvSpPr/>
          <p:nvPr/>
        </p:nvSpPr>
        <p:spPr>
          <a:xfrm>
            <a:off x="15707359" y="11993562"/>
            <a:ext cx="58725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[Mishkin et al. 2015]</a:t>
            </a:r>
          </a:p>
        </p:txBody>
      </p:sp>
      <p:sp>
        <p:nvSpPr>
          <p:cNvPr id="2009" name="Shape 2009"/>
          <p:cNvSpPr/>
          <p:nvPr/>
        </p:nvSpPr>
        <p:spPr>
          <a:xfrm>
            <a:off x="-889000" y="5371851"/>
            <a:ext cx="7052700" cy="503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Shape 2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425" y="668400"/>
            <a:ext cx="12437874" cy="124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Shape 2015"/>
          <p:cNvSpPr txBox="1"/>
          <p:nvPr>
            <p:ph type="title"/>
          </p:nvPr>
        </p:nvSpPr>
        <p:spPr>
          <a:xfrm>
            <a:off x="10546928" y="2444475"/>
            <a:ext cx="106149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Watchout overfitting!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Shape 2020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</a:p>
        </p:txBody>
      </p:sp>
      <p:pic>
        <p:nvPicPr>
          <p:cNvPr id="2021" name="Shape 20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773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Shape 20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0051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Shape 20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4861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Shape 2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3639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Shape 20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43919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Shape 20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68728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Shape 2031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</a:p>
        </p:txBody>
      </p:sp>
      <p:sp>
        <p:nvSpPr>
          <p:cNvPr id="2032" name="Shape 2032"/>
          <p:cNvSpPr txBox="1"/>
          <p:nvPr>
            <p:ph idx="1" type="body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Shape 203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</a:p>
        </p:txBody>
      </p:sp>
      <p:sp>
        <p:nvSpPr>
          <p:cNvPr id="2038" name="Shape 2038"/>
          <p:cNvSpPr txBox="1"/>
          <p:nvPr>
            <p:ph idx="1" type="body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1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2044" name="Shape 2044"/>
          <p:cNvSpPr txBox="1"/>
          <p:nvPr>
            <p:ph idx="1" type="body"/>
          </p:nvPr>
        </p:nvSpPr>
        <p:spPr>
          <a:xfrm>
            <a:off x="4833937" y="3540004"/>
            <a:ext cx="14716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Classification</a:t>
            </a:r>
          </a:p>
        </p:txBody>
      </p:sp>
      <p:pic>
        <p:nvPicPr>
          <p:cNvPr descr="pasted-image.png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90" name="Shape 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jpeg" id="491" name="Shape 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22469" y="5486400"/>
            <a:ext cx="4013201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Shape 2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00" y="644475"/>
            <a:ext cx="23390699" cy="131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Shape 2050"/>
          <p:cNvSpPr txBox="1"/>
          <p:nvPr>
            <p:ph type="title"/>
          </p:nvPr>
        </p:nvSpPr>
        <p:spPr>
          <a:xfrm>
            <a:off x="4833937" y="-785813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Shape 2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49"/>
            <a:ext cx="24342699" cy="136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 txBox="1"/>
          <p:nvPr>
            <p:ph type="title"/>
          </p:nvPr>
        </p:nvSpPr>
        <p:spPr>
          <a:xfrm>
            <a:off x="126307" y="357187"/>
            <a:ext cx="24131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</a:p>
        </p:txBody>
      </p:sp>
      <p:pic>
        <p:nvPicPr>
          <p:cNvPr id="2061" name="Shape 20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331" y="3361224"/>
            <a:ext cx="16345200" cy="8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Shape 20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27" y="-1590"/>
            <a:ext cx="24389700" cy="137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Shape 20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340" y="68366"/>
            <a:ext cx="24440700" cy="136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7" name="Shape 2077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078" name="Shape 2078"/>
          <p:cNvSpPr txBox="1"/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  <p:sp>
        <p:nvSpPr>
          <p:cNvPr id="2079" name="Shape 2079"/>
          <p:cNvSpPr/>
          <p:nvPr/>
        </p:nvSpPr>
        <p:spPr>
          <a:xfrm>
            <a:off x="167900" y="7557275"/>
            <a:ext cx="14242200" cy="528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-US" sz="350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5" name="Shape 2085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086" name="Shape 2086"/>
          <p:cNvSpPr txBox="1"/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Shape 2091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Today</a:t>
            </a:r>
          </a:p>
        </p:txBody>
      </p:sp>
      <p:sp>
        <p:nvSpPr>
          <p:cNvPr id="2092" name="Shape 2092"/>
          <p:cNvSpPr txBox="1"/>
          <p:nvPr>
            <p:ph idx="1" type="body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XOR with 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Solution: Deep Neural Network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Challenges of DNN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Computing gradients: chain rules and back propagation  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Vanishing Gradients: Relu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Overfitting: regularization, dropouts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Lab items</a:t>
            </a:r>
          </a:p>
        </p:txBody>
      </p:sp>
      <p:sp>
        <p:nvSpPr>
          <p:cNvPr id="2098" name="Shape 2098"/>
          <p:cNvSpPr txBox="1"/>
          <p:nvPr>
            <p:ph idx="1" type="body"/>
          </p:nvPr>
        </p:nvSpPr>
        <p:spPr>
          <a:xfrm>
            <a:off x="576850" y="3860775"/>
            <a:ext cx="23351400" cy="90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Logistic regression with TensorBoard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NN (two layers) with TF and no TF optimizer (manual backprop)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deep NN (20 layers)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Best MNIST with DNN (who is the winner?)</a:t>
            </a:r>
          </a:p>
          <a:p>
            <a:pPr indent="-584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5600"/>
              <a:t>deep and wide, different activation functions, dropouts, hyper parameter tunings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Homework (week2) </a:t>
            </a:r>
          </a:p>
        </p:txBody>
      </p:sp>
      <p:sp>
        <p:nvSpPr>
          <p:cNvPr id="2104" name="Shape 2104"/>
          <p:cNvSpPr txBox="1"/>
          <p:nvPr>
            <p:ph idx="1" type="body"/>
          </p:nvPr>
        </p:nvSpPr>
        <p:spPr>
          <a:xfrm>
            <a:off x="594925" y="3860775"/>
            <a:ext cx="233634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(Related to your work) Where/how to apply NN? Write one or two paragraphs?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71000"/>
              <a:buFont typeface="Gill Sans"/>
              <a:buChar char="•"/>
            </a:pPr>
            <a:r>
              <a:rPr lang="en-US">
                <a:solidFill>
                  <a:schemeClr val="dk1"/>
                </a:solidFill>
              </a:rPr>
              <a:t>Best MNIST with DNN (who is the winner?)</a:t>
            </a:r>
          </a:p>
          <a:p>
            <a:pPr indent="-584200" lvl="0" marL="1371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>
                <a:solidFill>
                  <a:schemeClr val="dk1"/>
                </a:solidFill>
              </a:rPr>
              <a:t>deep and wide, different activation functions, dropouts, hyper parameter tunings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Find one Kaggle problem for FNN and solve it using your own FNN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https://www.kaggle.com/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See some references (http://ndres.me/kaggle-past-solutions/)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Report dataset, your model and hyper parameter details, and 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Linear Regression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/>
              <a:t>H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ypothesis 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7158" y="6187436"/>
            <a:ext cx="3321600" cy="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5347" y="7951468"/>
            <a:ext cx="9036900" cy="17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Shape 2109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Lab (</a:t>
            </a:r>
            <a:r>
              <a:rPr lang="en-US"/>
              <a:t>supplementary)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-US" sz="7200"/>
              <a:t>XOR NN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Shape 2114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</a:p>
        </p:txBody>
      </p:sp>
      <p:sp>
        <p:nvSpPr>
          <p:cNvPr id="2115" name="Shape 2115"/>
          <p:cNvSpPr txBox="1"/>
          <p:nvPr>
            <p:ph idx="1" type="body"/>
          </p:nvPr>
        </p:nvSpPr>
        <p:spPr>
          <a:xfrm>
            <a:off x="1240556" y="3292603"/>
            <a:ext cx="11800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-711200" lvl="0" marL="1079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</a:p>
          <a:p>
            <a:pPr indent="-7112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</a:p>
          <a:p>
            <a:pPr indent="-7112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</a:p>
        </p:txBody>
      </p:sp>
      <p:sp>
        <p:nvSpPr>
          <p:cNvPr id="2116" name="Shape 2116"/>
          <p:cNvSpPr/>
          <p:nvPr/>
        </p:nvSpPr>
        <p:spPr>
          <a:xfrm>
            <a:off x="9549799" y="12963133"/>
            <a:ext cx="1473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</a:p>
        </p:txBody>
      </p:sp>
      <p:pic>
        <p:nvPicPr>
          <p:cNvPr id="2117" name="Shape 2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956" y="4129733"/>
            <a:ext cx="13198071" cy="675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/>
          <p:nvPr>
            <p:ph type="title"/>
          </p:nvPr>
        </p:nvSpPr>
        <p:spPr>
          <a:xfrm>
            <a:off x="-21835" y="385312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</a:p>
        </p:txBody>
      </p:sp>
      <p:sp>
        <p:nvSpPr>
          <p:cNvPr id="2123" name="Shape 2123"/>
          <p:cNvSpPr txBox="1"/>
          <p:nvPr/>
        </p:nvSpPr>
        <p:spPr>
          <a:xfrm>
            <a:off x="1884600" y="3211733"/>
            <a:ext cx="24291900" cy="10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/>
              <a:t>9400 0.0151413 [array([[ 6.21692038,  6.05913448],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[-6.33773184, -5.75189114]], dtype=float32), array([[ 9.93581772],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[-9.43034935]],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9500 0.014909 [array([[ 6.22498751,  6.07049847],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[-6.34637976, -5.76352596]], dtype=float32), array([[ 9.96414757],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[-9.45942593]],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9600 0.0146836 [array([[ 6.23292685,  6.08166742],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[-6.35489035, -5.77496052]], dtype=float32), array([[ 9.99207973],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[-9.48807526]],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9700 0.0144647 [array([[ 6.24074268,  6.09264851],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[-6.36326933, -5.78619957]], dtype=float32), array([[ 10.01962471],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-9.51631165]],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9800 0.0142521 [array([[ 6.24843407,  6.10344648],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[-6.37151814, -5.79724932]], dtype=float32), array([[ 10.04679298],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-9.54414845]],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9900 0.0140456 [array([[ 6.25601053,  6.11406422],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[-6.3796401 , -5.80811596]], dtype=float32), array([[ 10.07359505],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-9.57159519]],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10000 0.0138448 [array([[ 6.26347113,  6.12451124],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[-6.38764334, -5.81880617]], dtype=float32), array([[ 10.10004139],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-9.59866238]], dtype=float32)]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Shape 2128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</a:p>
        </p:txBody>
      </p:sp>
      <p:pic>
        <p:nvPicPr>
          <p:cNvPr id="2129" name="Shape 2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03" y="3292599"/>
            <a:ext cx="19577397" cy="1001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/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2135" name="Shape 2135"/>
          <p:cNvSpPr txBox="1"/>
          <p:nvPr>
            <p:ph idx="1" type="body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2136" name="Shape 2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Shape 2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Shape 2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Shape 2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Shape 2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Shape 214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Scalar tensors</a:t>
            </a:r>
          </a:p>
        </p:txBody>
      </p:sp>
      <p:sp>
        <p:nvSpPr>
          <p:cNvPr id="2146" name="Shape 2146"/>
          <p:cNvSpPr txBox="1"/>
          <p:nvPr/>
        </p:nvSpPr>
        <p:spPr>
          <a:xfrm>
            <a:off x="5870533" y="3381733"/>
            <a:ext cx="132015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</p:txBody>
      </p:sp>
      <p:pic>
        <p:nvPicPr>
          <p:cNvPr id="2147" name="Shape 2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800" y="5950401"/>
            <a:ext cx="13363733" cy="7210068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" name="Shape 2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9722" y="3785999"/>
            <a:ext cx="7067602" cy="54920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53" name="Shape 215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Histogram (multi-dimensional tensors)</a:t>
            </a:r>
          </a:p>
        </p:txBody>
      </p:sp>
      <p:sp>
        <p:nvSpPr>
          <p:cNvPr id="2154" name="Shape 2154"/>
          <p:cNvSpPr txBox="1"/>
          <p:nvPr/>
        </p:nvSpPr>
        <p:spPr>
          <a:xfrm>
            <a:off x="973267" y="3421933"/>
            <a:ext cx="17638500" cy="9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43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5" name="Shape 2155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/>
          <p:nvPr>
            <p:ph type="title"/>
          </p:nvPr>
        </p:nvSpPr>
        <p:spPr>
          <a:xfrm>
            <a:off x="-111587" y="0"/>
            <a:ext cx="145752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-US"/>
              <a:t>hierarchy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2161" name="Shape 2161"/>
          <p:cNvSpPr txBox="1"/>
          <p:nvPr/>
        </p:nvSpPr>
        <p:spPr>
          <a:xfrm>
            <a:off x="0" y="2705333"/>
            <a:ext cx="23563200" cy="110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62" name="Shape 2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3707" y="0"/>
            <a:ext cx="671151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Shape 2163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Shape 2168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</a:p>
        </p:txBody>
      </p:sp>
      <p:sp>
        <p:nvSpPr>
          <p:cNvPr id="2169" name="Shape 2169"/>
          <p:cNvSpPr txBox="1"/>
          <p:nvPr/>
        </p:nvSpPr>
        <p:spPr>
          <a:xfrm>
            <a:off x="1325600" y="4409667"/>
            <a:ext cx="23080800" cy="88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-US" sz="53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</a:p>
        </p:txBody>
      </p:sp>
      <p:pic>
        <p:nvPicPr>
          <p:cNvPr id="2170" name="Shape 2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00" y="730861"/>
            <a:ext cx="1246648" cy="12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Shape 2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00" y="2171733"/>
            <a:ext cx="1246668" cy="123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Shape 2172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 txBox="1"/>
          <p:nvPr>
            <p:ph type="title"/>
          </p:nvPr>
        </p:nvSpPr>
        <p:spPr>
          <a:xfrm>
            <a:off x="38456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</a:p>
        </p:txBody>
      </p:sp>
      <p:sp>
        <p:nvSpPr>
          <p:cNvPr id="2178" name="Shape 2178"/>
          <p:cNvSpPr txBox="1"/>
          <p:nvPr/>
        </p:nvSpPr>
        <p:spPr>
          <a:xfrm>
            <a:off x="1001000" y="5004867"/>
            <a:ext cx="23103900" cy="5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53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-US" sz="5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2179" name="Shape 2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67" y="1386467"/>
            <a:ext cx="1134533" cy="11472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Shape 2180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8925" y="357175"/>
            <a:ext cx="9228300" cy="6277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04" name="Shape 504"/>
          <p:cNvSpPr txBox="1"/>
          <p:nvPr>
            <p:ph type="title"/>
          </p:nvPr>
        </p:nvSpPr>
        <p:spPr>
          <a:xfrm>
            <a:off x="-21829" y="357175"/>
            <a:ext cx="14471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 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1372" y="8928932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073" y="6885733"/>
            <a:ext cx="1605614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4775" y="4259487"/>
            <a:ext cx="110109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7574900" y="6984125"/>
            <a:ext cx="3245400" cy="1178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8135000" y="81625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0000FF"/>
                </a:solidFill>
              </a:rPr>
              <a:t>Case for y=1</a:t>
            </a:r>
          </a:p>
        </p:txBody>
      </p:sp>
      <p:sp>
        <p:nvSpPr>
          <p:cNvPr id="510" name="Shape 510"/>
          <p:cNvSpPr/>
          <p:nvPr/>
        </p:nvSpPr>
        <p:spPr>
          <a:xfrm>
            <a:off x="11610275" y="6984125"/>
            <a:ext cx="6324000" cy="117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13735175" y="81847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0000"/>
                </a:solidFill>
              </a:rPr>
              <a:t>Case for y=0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34076" y="8639825"/>
            <a:ext cx="10615947" cy="50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</a:p>
        </p:txBody>
      </p:sp>
      <p:sp>
        <p:nvSpPr>
          <p:cNvPr id="2186" name="Shape 2186"/>
          <p:cNvSpPr txBox="1"/>
          <p:nvPr>
            <p:ph idx="1" type="body"/>
          </p:nvPr>
        </p:nvSpPr>
        <p:spPr>
          <a:xfrm>
            <a:off x="3832400" y="3462867"/>
            <a:ext cx="167193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rtl="0">
              <a:spcBef>
                <a:spcPts val="80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-US" sz="4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2187" name="Shape 2187"/>
          <p:cNvSpPr txBox="1"/>
          <p:nvPr/>
        </p:nvSpPr>
        <p:spPr>
          <a:xfrm>
            <a:off x="5554933" y="6817400"/>
            <a:ext cx="13274400" cy="4347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-US" sz="4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</a:p>
        </p:txBody>
      </p:sp>
      <p:pic>
        <p:nvPicPr>
          <p:cNvPr id="2188" name="Shape 2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33" y="1391866"/>
            <a:ext cx="1299133" cy="129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hape 219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</a:p>
        </p:txBody>
      </p:sp>
      <p:sp>
        <p:nvSpPr>
          <p:cNvPr id="2194" name="Shape 2194"/>
          <p:cNvSpPr txBox="1"/>
          <p:nvPr>
            <p:ph idx="1" type="body"/>
          </p:nvPr>
        </p:nvSpPr>
        <p:spPr>
          <a:xfrm>
            <a:off x="392000" y="3525600"/>
            <a:ext cx="236448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-US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-US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</a:p>
        </p:txBody>
      </p:sp>
      <p:sp>
        <p:nvSpPr>
          <p:cNvPr id="2195" name="Shape 2195"/>
          <p:cNvSpPr txBox="1"/>
          <p:nvPr/>
        </p:nvSpPr>
        <p:spPr>
          <a:xfrm>
            <a:off x="730400" y="6438600"/>
            <a:ext cx="23306400" cy="324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-US" sz="5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-US" sz="56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</a:p>
        </p:txBody>
      </p:sp>
      <p:sp>
        <p:nvSpPr>
          <p:cNvPr id="2196" name="Shape 2196"/>
          <p:cNvSpPr txBox="1"/>
          <p:nvPr/>
        </p:nvSpPr>
        <p:spPr>
          <a:xfrm>
            <a:off x="3764800" y="10415467"/>
            <a:ext cx="168543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-US" sz="75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</a:p>
        </p:txBody>
      </p:sp>
      <p:pic>
        <p:nvPicPr>
          <p:cNvPr id="2197" name="Shape 2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600" y="15950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Shape 2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67" y="406400"/>
            <a:ext cx="19603869" cy="1290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Shape 2207"/>
          <p:cNvSpPr txBox="1"/>
          <p:nvPr>
            <p:ph type="title"/>
          </p:nvPr>
        </p:nvSpPr>
        <p:spPr>
          <a:xfrm>
            <a:off x="-22000" y="-406400"/>
            <a:ext cx="15704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pic>
        <p:nvPicPr>
          <p:cNvPr id="2208" name="Shape 2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09" name="Shape 2209"/>
          <p:cNvSpPr txBox="1"/>
          <p:nvPr/>
        </p:nvSpPr>
        <p:spPr>
          <a:xfrm>
            <a:off x="12491000" y="645867"/>
            <a:ext cx="97071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hape 2214"/>
          <p:cNvSpPr txBox="1"/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sp>
        <p:nvSpPr>
          <p:cNvPr id="2215" name="Shape 2215"/>
          <p:cNvSpPr txBox="1"/>
          <p:nvPr>
            <p:ph idx="1" type="body"/>
          </p:nvPr>
        </p:nvSpPr>
        <p:spPr>
          <a:xfrm>
            <a:off x="861267" y="1632800"/>
            <a:ext cx="22755900" cy="59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-US" sz="3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rtl="0">
              <a:spcBef>
                <a:spcPts val="80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-US" sz="3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-US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</a:p>
        </p:txBody>
      </p:sp>
      <p:pic>
        <p:nvPicPr>
          <p:cNvPr id="2216" name="Shape 2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31" y="7748138"/>
            <a:ext cx="14042795" cy="5859332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/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pic>
        <p:nvPicPr>
          <p:cNvPr id="2222" name="Shape 2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Shape 2227"/>
          <p:cNvSpPr txBox="1"/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2228" name="Shape 2228"/>
          <p:cNvSpPr txBox="1"/>
          <p:nvPr>
            <p:ph idx="1" type="body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2229" name="Shape 2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Shape 2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Shape 2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Shape 2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Shape 2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labels (a, b, c)</a:t>
            </a:r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3062" y="4804171"/>
            <a:ext cx="11322900" cy="62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9122725" y="4433775"/>
            <a:ext cx="2520000" cy="30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Shape 526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</a:p>
        </p:txBody>
      </p:sp>
      <p:sp>
        <p:nvSpPr>
          <p:cNvPr id="527" name="Shape 52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3204003" y="7966723"/>
            <a:ext cx="53400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Shape 535"/>
          <p:cNvSpPr txBox="1"/>
          <p:nvPr/>
        </p:nvSpPr>
        <p:spPr>
          <a:xfrm>
            <a:off x="307733" y="7966733"/>
            <a:ext cx="8658300" cy="2091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tf.matmul(X,W)+b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3437933" y="376267"/>
            <a:ext cx="20334300" cy="237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(tf.matmul(X,W)+b)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4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9600" y="8848533"/>
            <a:ext cx="238047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tf.reduce_mean(-tf.reduce_sum(Y * tf.log(hypothesis),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867" y="3037667"/>
            <a:ext cx="10578801" cy="659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667" y="7243667"/>
            <a:ext cx="4111402" cy="29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5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Deep Neural Network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289600" y="3960627"/>
            <a:ext cx="23804700" cy="85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(tf.matmul(X,W)+b)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4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4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(-tf.reduce_sum(Y * tf.log(hypothesis),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minimize(cost)</a:t>
            </a:r>
          </a:p>
        </p:txBody>
      </p:sp>
      <p:sp>
        <p:nvSpPr>
          <p:cNvPr id="554" name="Shape 554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Machine Learning Basics</a:t>
            </a:r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Linear Regression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Softmax Classification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Today</a:t>
            </a:r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XOR with </a:t>
            </a:r>
            <a:r>
              <a:rPr lang="en-US"/>
              <a:t>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Solution: Deep Neural Network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Challenges</a:t>
            </a:r>
            <a:r>
              <a:rPr lang="en-US"/>
              <a:t> of DNN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Computing gradients: chain rules and back propagation  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Vanishing Gradients: Relu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Overfitting: </a:t>
            </a:r>
            <a:r>
              <a:rPr lang="en-US"/>
              <a:t>regularization</a:t>
            </a:r>
            <a:r>
              <a:rPr lang="en-US"/>
              <a:t>, dropouts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XOR d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432867" y="8872867"/>
            <a:ext cx="239511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00" y="3767500"/>
            <a:ext cx="15011400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10944533" y="12039200"/>
            <a:ext cx="135807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http://templ25.mandaringardencity.com/xor-gate-truth-table-2/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Logistic regression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2564601" y="6858625"/>
            <a:ext cx="18850500" cy="3787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2419825" y="3641425"/>
            <a:ext cx="188505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/>
        </p:nvSpPr>
        <p:spPr>
          <a:xfrm>
            <a:off x="0" y="0"/>
            <a:ext cx="193437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588" name="Shape 588"/>
          <p:cNvSpPr txBox="1"/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it doesn’t work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it doesn’t work!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0" y="0"/>
            <a:ext cx="189105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18514067" y="6573933"/>
            <a:ext cx="4156800" cy="6655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Shape 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294" y="3353900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One logistic regression unit cannot separate XOR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9252200" y="12524600"/>
            <a:ext cx="15153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http://matlabgeeks.com/tips-tutorials/neural-networks-a-multilayer-perceptron-in-matlab/</a:t>
            </a:r>
            <a:r>
              <a:rPr lang="en-US" sz="3000"/>
              <a:t> </a:t>
            </a:r>
          </a:p>
        </p:txBody>
      </p:sp>
      <p:pic>
        <p:nvPicPr>
          <p:cNvPr id="605" name="Shape 6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413" y="5592225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119" y="469265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6715" y="69041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119" y="8459413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/>
              <a:t>How about m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ultiple logistic regression units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using NN</a:t>
            </a:r>
          </a:p>
        </p:txBody>
      </p:sp>
      <p:sp>
        <p:nvSpPr>
          <p:cNvPr id="619" name="Shape 619"/>
          <p:cNvSpPr/>
          <p:nvPr/>
        </p:nvSpPr>
        <p:spPr>
          <a:xfrm>
            <a:off x="-4063174" y="4961347"/>
            <a:ext cx="10270500" cy="57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337" y="5577656"/>
            <a:ext cx="5535000" cy="4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588" y="4690950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Machine Learning Basics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Linear Regression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Softmax Classification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27" name="Shape 627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41" name="Shape 641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4" name="Shape 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56" name="Shape 656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9" name="Shape 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Shape 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/>
          <p:nvPr/>
        </p:nvSpPr>
        <p:spPr>
          <a:xfrm>
            <a:off x="5270079" y="5449661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475245" y="9563525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16584098" y="7391577"/>
            <a:ext cx="25404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19448348" y="7391577"/>
            <a:ext cx="1346400" cy="42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/>
          <p:nvPr/>
        </p:nvSpPr>
        <p:spPr>
          <a:xfrm>
            <a:off x="16561486" y="8326663"/>
            <a:ext cx="21939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19685000" y="8326663"/>
            <a:ext cx="11853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078" y="6072184"/>
            <a:ext cx="116460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8166" y="9587155"/>
            <a:ext cx="7738800" cy="2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16561486" y="9426946"/>
            <a:ext cx="21939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19685000" y="9426946"/>
            <a:ext cx="11853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hape 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4205" y="6258689"/>
            <a:ext cx="116967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929" y="9967640"/>
            <a:ext cx="8024700" cy="2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/>
          <p:nvPr/>
        </p:nvSpPr>
        <p:spPr>
          <a:xfrm>
            <a:off x="16561486" y="10195261"/>
            <a:ext cx="2193900" cy="12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19685000" y="10572963"/>
            <a:ext cx="1185300" cy="8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868" y="6395111"/>
            <a:ext cx="11772900" cy="3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4718" y="10195317"/>
            <a:ext cx="7289700" cy="24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Shape 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/>
          <p:nvPr/>
        </p:nvSpPr>
        <p:spPr>
          <a:xfrm>
            <a:off x="7243067" y="1454986"/>
            <a:ext cx="98979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375" y="2131675"/>
            <a:ext cx="17919701" cy="1005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22" y="4810000"/>
            <a:ext cx="5640601" cy="469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18348025" y="11881125"/>
            <a:ext cx="919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http://playground.tensorflow.org/</a:t>
            </a:r>
            <a:r>
              <a:rPr lang="en-US" sz="300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Regression</a:t>
            </a:r>
          </a:p>
        </p:txBody>
      </p:sp>
      <p:pic>
        <p:nvPicPr>
          <p:cNvPr descr="pasted-image.png" id="413" name="Shape 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14" name="Shape 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/>
          <p:nvPr/>
        </p:nvSpPr>
        <p:spPr>
          <a:xfrm>
            <a:off x="2596002" y="11674505"/>
            <a:ext cx="191919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Can you find another W and b for the XOR?</a:t>
            </a:r>
          </a:p>
        </p:txBody>
      </p:sp>
      <p:sp>
        <p:nvSpPr>
          <p:cNvPr id="730" name="Shape 730"/>
          <p:cNvSpPr/>
          <p:nvPr/>
        </p:nvSpPr>
        <p:spPr>
          <a:xfrm>
            <a:off x="3968049" y="654300"/>
            <a:ext cx="17663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fmla="val 32000" name="adj1"/>
              <a:gd fmla="val 57334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635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type="title"/>
          </p:nvPr>
        </p:nvSpPr>
        <p:spPr>
          <a:xfrm>
            <a:off x="172255" y="178671"/>
            <a:ext cx="2403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Recap: </a:t>
            </a: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Multinomial classification</a:t>
            </a:r>
          </a:p>
        </p:txBody>
      </p:sp>
      <p:pic>
        <p:nvPicPr>
          <p:cNvPr id="744" name="Shape 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42062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638632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8566414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314" y="5210145"/>
            <a:ext cx="14175000" cy="44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</a:p>
        </p:txBody>
      </p:sp>
      <p:pic>
        <p:nvPicPr>
          <p:cNvPr id="754" name="Shape 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fmla="val 32000" name="adj1"/>
              <a:gd fmla="val 57334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635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795475" y="11674500"/>
            <a:ext cx="230685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can we learn W, and b from </a:t>
            </a:r>
            <a:r>
              <a:rPr i="1" lang="en-US" sz="9000">
                <a:latin typeface="Gill Sans"/>
                <a:ea typeface="Gill Sans"/>
                <a:cs typeface="Gill Sans"/>
                <a:sym typeface="Gill Sans"/>
              </a:rPr>
              <a:t>traning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data?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Shape 7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Neural Net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Neural Net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435733" y="6871467"/>
            <a:ext cx="21480900" cy="6060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type="title"/>
          </p:nvPr>
        </p:nvSpPr>
        <p:spPr>
          <a:xfrm>
            <a:off x="8635232" y="1033520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0" y="0"/>
            <a:ext cx="203712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18017467" y="4950733"/>
            <a:ext cx="4977600" cy="7511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0" y="3598067"/>
            <a:ext cx="18180000" cy="51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[2,10], [10,1]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[[ 0.00358802]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[ 0.99366933]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[ 0.99204296]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[ 0.0095663 ]]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Accuracy:  1.0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</a:p>
          <a:p>
            <a:pPr lvl="0" rtl="0">
              <a:spcBef>
                <a:spcPts val="0"/>
              </a:spcBef>
              <a:buNone/>
            </a:pP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00" y="9237800"/>
            <a:ext cx="14717337" cy="310733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-21867" y="357200"/>
            <a:ext cx="161247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0" y="3582800"/>
            <a:ext cx="19938300" cy="9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4 layers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 7.80e-04]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9.99e-01]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9.98e-01]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1.55e-03]]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Accuracy:  1.0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</p:txBody>
      </p:sp>
      <p:sp>
        <p:nvSpPr>
          <p:cNvPr id="799" name="Shape 79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</a:p>
          <a:p>
            <a:pPr lvl="0" rtl="0">
              <a:spcBef>
                <a:spcPts val="0"/>
              </a:spcBef>
              <a:buNone/>
            </a:pP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8533" y="357200"/>
            <a:ext cx="7738068" cy="44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</a:p>
        </p:txBody>
      </p:sp>
      <p:pic>
        <p:nvPicPr>
          <p:cNvPr id="807" name="Shape 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(Linear) Hypothesis</a:t>
            </a: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9605" y="4894758"/>
            <a:ext cx="7849184" cy="6840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1" name="Shape 4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46459">
            <a:off x="8827544" y="9486420"/>
            <a:ext cx="1064235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2" name="Shape 4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599805">
            <a:off x="8661073" y="5387810"/>
            <a:ext cx="750401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3" name="Shape 4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270446">
            <a:off x="8151019" y="7502634"/>
            <a:ext cx="9800369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24" name="Shape 4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3933" y="3666473"/>
            <a:ext cx="5112614" cy="76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</a:p>
        </p:txBody>
      </p:sp>
      <p:pic>
        <p:nvPicPr>
          <p:cNvPr descr="pasted-image.png" id="813" name="Shape 8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9843" y="5393531"/>
            <a:ext cx="10680000" cy="7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/>
        </p:nvSpPr>
        <p:spPr>
          <a:xfrm>
            <a:off x="7927600" y="3775050"/>
            <a:ext cx="68790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/>
              <a:t>Cost (W) = ...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826" name="Shape 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4158095"/>
            <a:ext cx="90369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27" name="Shape 8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2843" y="8990869"/>
            <a:ext cx="9358200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/>
          <p:nvPr/>
        </p:nvSpPr>
        <p:spPr>
          <a:xfrm rot="5417324">
            <a:off x="11300091" y="6948298"/>
            <a:ext cx="1785923" cy="1021513"/>
          </a:xfrm>
          <a:prstGeom prst="rightArrow">
            <a:avLst>
              <a:gd fmla="val 39896" name="adj1"/>
              <a:gd fmla="val 66082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834" name="Shape 8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302" y="3967571"/>
            <a:ext cx="110193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35" name="Shape 8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8810" y="7027664"/>
            <a:ext cx="10894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36" name="Shape 8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9686" y="9855584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841" name="Shape 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195534"/>
            <a:ext cx="18288000" cy="93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descr="pasted-image.pdf" id="847" name="Shape 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937" y="5973960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How about this case?</a:t>
            </a:r>
          </a:p>
        </p:txBody>
      </p:sp>
      <p:grpSp>
        <p:nvGrpSpPr>
          <p:cNvPr id="853" name="Shape 85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854" name="Shape 8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Shape 8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Shape 8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Shape 8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8" name="Shape 85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Perceptrons (1969)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by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en-US" sz="7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Marvin Minsky, founder of the MIT AI Lab</a:t>
            </a:r>
          </a:p>
        </p:txBody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9705999" y="4568333"/>
            <a:ext cx="125811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need to use MLP, multilayer perceptrons (multilayer neural nets)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 one on earth had found a viable way to train MLPs good enough to learn such simple functions.</a:t>
            </a:r>
          </a:p>
        </p:txBody>
      </p:sp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5572" y="4190369"/>
            <a:ext cx="5861700" cy="87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title"/>
          </p:nvPr>
        </p:nvSpPr>
        <p:spPr>
          <a:xfrm>
            <a:off x="-21836" y="327434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Network (NN)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“No one on earth had found a viable way to train*”</a:t>
            </a:r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10035399" y="12904425"/>
            <a:ext cx="14359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http://cs231n.github.io/convolutional-networks/</a:t>
            </a:r>
          </a:p>
        </p:txBody>
      </p:sp>
      <p:sp>
        <p:nvSpPr>
          <p:cNvPr id="873" name="Shape 873"/>
          <p:cNvSpPr/>
          <p:nvPr/>
        </p:nvSpPr>
        <p:spPr>
          <a:xfrm>
            <a:off x="19226869" y="11937602"/>
            <a:ext cx="4946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*Marvin Minsky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-21836" y="325065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(1974, 1982 by Paul Werbos, 1986 by Hinton)</a:t>
            </a:r>
          </a:p>
        </p:txBody>
      </p:sp>
      <p:pic>
        <p:nvPicPr>
          <p:cNvPr id="879" name="Shape 8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268" y="4952662"/>
            <a:ext cx="20798100" cy="88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1399572" y="9822269"/>
            <a:ext cx="21585000" cy="395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909878" y="11631330"/>
            <a:ext cx="225642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https://devblogs.nvidia.com/parallelforall/inference-next-step-gpu-accelerated-deep-learning/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</a:p>
        </p:txBody>
      </p:sp>
      <p:pic>
        <p:nvPicPr>
          <p:cNvPr descr="pasted-image.pdf"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0283" y="3985291"/>
            <a:ext cx="7170858" cy="1539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3243" y="6128191"/>
            <a:ext cx="3628046" cy="545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32" name="Shape 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905" y="9255342"/>
            <a:ext cx="9876236" cy="176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Shape 8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3157200" y="42164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5689600" y="46228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3" name="Shape 89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hape 8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/>
          <p:nvPr/>
        </p:nvSpPr>
        <p:spPr>
          <a:xfrm>
            <a:off x="320013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3" name="Shape 90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904" name="Shape 904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6" name="Shape 906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7" name="Shape 907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Shape 908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9" name="Shape 909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0" name="Shape 910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1" name="Shape 911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2" name="Shape 912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3" name="Shape 913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4" name="Shape 914"/>
          <p:cNvSpPr/>
          <p:nvPr/>
        </p:nvSpPr>
        <p:spPr>
          <a:xfrm rot="119517">
            <a:off x="8291977" y="7522125"/>
            <a:ext cx="1044331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5" name="Shape 915"/>
          <p:cNvSpPr/>
          <p:nvPr/>
        </p:nvSpPr>
        <p:spPr>
          <a:xfrm rot="120044">
            <a:off x="8184319" y="9333314"/>
            <a:ext cx="1538138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Shape 916"/>
          <p:cNvSpPr/>
          <p:nvPr/>
        </p:nvSpPr>
        <p:spPr>
          <a:xfrm rot="119728">
            <a:off x="8434661" y="12167783"/>
            <a:ext cx="1240652" cy="1104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Shape 917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8" name="Shape 918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8" name="Shape 92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929" name="Shape 92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1" name="Shape 931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2" name="Shape 932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3" name="Shape 933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4" name="Shape 934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5" name="Shape 935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6" name="Shape 936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7" name="Shape 937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Shape 938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9" name="Shape 939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Shape 940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derivative </a:t>
            </a:r>
          </a:p>
        </p:txBody>
      </p:sp>
      <p:sp>
        <p:nvSpPr>
          <p:cNvPr id="946" name="Shape 946"/>
          <p:cNvSpPr/>
          <p:nvPr/>
        </p:nvSpPr>
        <p:spPr>
          <a:xfrm>
            <a:off x="7687749" y="12862825"/>
            <a:ext cx="166323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47" name="Shape 9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8546" y="3625718"/>
            <a:ext cx="9988200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939" y="6482677"/>
            <a:ext cx="21201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028" y="8567900"/>
            <a:ext cx="21678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7564" y="10653121"/>
            <a:ext cx="2454900" cy="5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</a:p>
        </p:txBody>
      </p:sp>
      <p:sp>
        <p:nvSpPr>
          <p:cNvPr id="956" name="Shape 956"/>
          <p:cNvSpPr/>
          <p:nvPr/>
        </p:nvSpPr>
        <p:spPr>
          <a:xfrm>
            <a:off x="9393430" y="12862825"/>
            <a:ext cx="1492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80" y="49973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479" y="7474621"/>
            <a:ext cx="3914700" cy="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6305" y="9863889"/>
            <a:ext cx="3936900" cy="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</a:p>
        </p:txBody>
      </p:sp>
      <p:sp>
        <p:nvSpPr>
          <p:cNvPr id="965" name="Shape 965"/>
          <p:cNvSpPr/>
          <p:nvPr/>
        </p:nvSpPr>
        <p:spPr>
          <a:xfrm>
            <a:off x="7994750" y="12862825"/>
            <a:ext cx="163251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66" name="Shape 9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80" y="53656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8231" y="5365670"/>
            <a:ext cx="27876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0229" y="10735865"/>
            <a:ext cx="4644000" cy="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3073" y="9033367"/>
            <a:ext cx="4552500" cy="7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7096" y="3949542"/>
            <a:ext cx="198240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8997" y="6975497"/>
            <a:ext cx="2922600" cy="5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Chain Rule</a:t>
            </a:r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300" y="3565325"/>
            <a:ext cx="25681173" cy="88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Chain Rule</a:t>
            </a:r>
          </a:p>
        </p:txBody>
      </p: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125" y="2516700"/>
            <a:ext cx="16114102" cy="55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986" name="Shape 986"/>
          <p:cNvSpPr/>
          <p:nvPr/>
        </p:nvSpPr>
        <p:spPr>
          <a:xfrm>
            <a:off x="7088675" y="9137200"/>
            <a:ext cx="2516700" cy="23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9600"/>
              <a:t>g()</a:t>
            </a:r>
          </a:p>
        </p:txBody>
      </p:sp>
      <p:sp>
        <p:nvSpPr>
          <p:cNvPr id="987" name="Shape 987"/>
          <p:cNvSpPr/>
          <p:nvPr/>
        </p:nvSpPr>
        <p:spPr>
          <a:xfrm>
            <a:off x="13784500" y="9137188"/>
            <a:ext cx="2516700" cy="23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/>
              <a:t> f()</a:t>
            </a:r>
          </a:p>
        </p:txBody>
      </p:sp>
      <p:cxnSp>
        <p:nvCxnSpPr>
          <p:cNvPr id="988" name="Shape 988"/>
          <p:cNvCxnSpPr>
            <a:stCxn id="986" idx="6"/>
            <a:endCxn id="987" idx="2"/>
          </p:cNvCxnSpPr>
          <p:nvPr/>
        </p:nvCxnSpPr>
        <p:spPr>
          <a:xfrm>
            <a:off x="9605375" y="10290700"/>
            <a:ext cx="4179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9" name="Shape 989"/>
          <p:cNvCxnSpPr>
            <a:stCxn id="987" idx="6"/>
            <a:endCxn id="990" idx="1"/>
          </p:cNvCxnSpPr>
          <p:nvPr/>
        </p:nvCxnSpPr>
        <p:spPr>
          <a:xfrm>
            <a:off x="16301200" y="10290688"/>
            <a:ext cx="240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1" name="Shape 991"/>
          <p:cNvCxnSpPr>
            <a:stCxn id="992" idx="3"/>
            <a:endCxn id="986" idx="2"/>
          </p:cNvCxnSpPr>
          <p:nvPr/>
        </p:nvCxnSpPr>
        <p:spPr>
          <a:xfrm>
            <a:off x="5062775" y="10267475"/>
            <a:ext cx="2025900" cy="23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2" name="Shape 992"/>
          <p:cNvSpPr txBox="1"/>
          <p:nvPr/>
        </p:nvSpPr>
        <p:spPr>
          <a:xfrm>
            <a:off x="3830975" y="9243275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18707975" y="9266488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>
                <a:solidFill>
                  <a:schemeClr val="dk1"/>
                </a:solidFill>
              </a:rPr>
              <a:t>y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Shape 9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2" name="Shape 100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03" name="Shape 100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5" name="Shape 1005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6" name="Shape 1006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7" name="Shape 1007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8" name="Shape 1008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9" name="Shape 1009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0" name="Shape 1010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1" name="Shape 1011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Shape 1012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3" name="Shape 1013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4" name="Shape 1014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Shape 10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" name="Shape 102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26" name="Shape 1026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7" name="Shape 1027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8" name="Shape 1028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9" name="Shape 102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Shape 1030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1" name="Shape 1031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2" name="Shape 1032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3" name="Shape 1033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4" name="Shape 1034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5" name="Shape 1035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6" name="Shape 1036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Goal: Minimize cost</a:t>
            </a:r>
          </a:p>
        </p:txBody>
      </p:sp>
      <p:pic>
        <p:nvPicPr>
          <p:cNvPr descr="pasted-image.pdf"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339" y="5986188"/>
            <a:ext cx="9278700" cy="1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Shape 10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Shape 10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Shape 1044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5" name="Shape 1045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Shape 104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48" name="Shape 104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Shape 1049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0" name="Shape 1050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1" name="Shape 1051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2" name="Shape 1052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3" name="Shape 1053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Shape 1061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Shape 1064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5" name="Shape 1065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6" name="Shape 1066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7" name="Shape 1067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8" name="Shape 106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Shape 10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9" name="Shape 107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81" name="Shape 108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Shape 10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Shape 10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9" name="Shape 108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0" name="Shape 109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4447700" y="9492275"/>
            <a:ext cx="611700" cy="4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98" name="Shape 1098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9" name="Shape 1099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0" name="Shape 1100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Shape 1101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2" name="Shape 1102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3" name="Shape 1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Shape 1104"/>
          <p:cNvSpPr/>
          <p:nvPr/>
        </p:nvSpPr>
        <p:spPr>
          <a:xfrm>
            <a:off x="10753811" y="7724002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5" name="Shape 1105"/>
          <p:cNvSpPr/>
          <p:nvPr/>
        </p:nvSpPr>
        <p:spPr>
          <a:xfrm>
            <a:off x="11511748" y="7974570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3267045" y="11374394"/>
            <a:ext cx="25227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x="2763508" y="4969132"/>
            <a:ext cx="17280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8" name="Shape 1108"/>
          <p:cNvSpPr/>
          <p:nvPr/>
        </p:nvSpPr>
        <p:spPr>
          <a:xfrm>
            <a:off x="6449428" y="5798779"/>
            <a:ext cx="12699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9" name="Shape 1109"/>
          <p:cNvSpPr/>
          <p:nvPr/>
        </p:nvSpPr>
        <p:spPr>
          <a:xfrm>
            <a:off x="6985678" y="7809693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0" name="Shape 1110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116" name="Shape 1116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8" name="Shape 1118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9" name="Shape 1119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0" name="Shape 1120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Shape 1122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</a:p>
        </p:txBody>
      </p:sp>
      <p:pic>
        <p:nvPicPr>
          <p:cNvPr id="1128" name="Shape 1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/>
          <p:nvPr/>
        </p:nvSpPr>
        <p:spPr>
          <a:xfrm>
            <a:off x="5283200" y="8602133"/>
            <a:ext cx="16732200" cy="28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</a:p>
        </p:txBody>
      </p:sp>
      <p:pic>
        <p:nvPicPr>
          <p:cNvPr id="1135" name="Shape 1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12427598" y="12839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355" y="194379"/>
            <a:ext cx="10107900" cy="133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Shape 1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56840" y="6841009"/>
            <a:ext cx="12549300" cy="6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Shape 1143"/>
          <p:cNvSpPr/>
          <p:nvPr/>
        </p:nvSpPr>
        <p:spPr>
          <a:xfrm>
            <a:off x="13688541" y="5666945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Shape 1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28" y="615435"/>
            <a:ext cx="13754100" cy="129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Shape 1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7051" y="6007271"/>
            <a:ext cx="15218100" cy="12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 txBox="1"/>
          <p:nvPr>
            <p:ph type="title"/>
          </p:nvPr>
        </p:nvSpPr>
        <p:spPr>
          <a:xfrm>
            <a:off x="13545198" y="10045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Gill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pic>
        <p:nvPicPr>
          <p:cNvPr descr="pasted-image.pdf" id="444" name="Shape 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5" name="Shape 445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{3F3D8A52-58A4-425E-8489-DCCEB509E01D}</a:tableStyleId>
              </a:tblPr>
              <a:tblGrid>
                <a:gridCol w="2432850"/>
                <a:gridCol w="2432850"/>
              </a:tblGrid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x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Y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446" name="Shape 446"/>
          <p:cNvSpPr txBox="1"/>
          <p:nvPr>
            <p:ph idx="1" type="body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1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</a:t>
            </a: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=1, </a:t>
            </a:r>
            <a:r>
              <a:rPr b="0" i="1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</a:t>
            </a: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</a:t>
            </a:r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Now we know how to get </a:t>
            </a:r>
            <a:r>
              <a:rPr lang="en-US"/>
              <a:t>derivative</a:t>
            </a:r>
            <a:r>
              <a:rPr lang="en-US"/>
              <a:t>: backpropagation </a:t>
            </a:r>
          </a:p>
        </p:txBody>
      </p:sp>
      <p:grpSp>
        <p:nvGrpSpPr>
          <p:cNvPr id="1162" name="Shape 1162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163" name="Shape 1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Shape 1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Shape 11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Shape 11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7" name="Shape 1167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descr="pasted-image.pdf" id="1173" name="Shape 1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937" y="5973960"/>
            <a:ext cx="10143900" cy="17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Shape 1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3090" y="95697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Shape 1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615" y="3786175"/>
            <a:ext cx="5097818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Shape 1180"/>
          <p:cNvSpPr txBox="1"/>
          <p:nvPr/>
        </p:nvSpPr>
        <p:spPr>
          <a:xfrm>
            <a:off x="1413000" y="8020325"/>
            <a:ext cx="21557700" cy="3000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40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pic>
        <p:nvPicPr>
          <p:cNvPr id="1181" name="Shape 1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2100" y="21850"/>
            <a:ext cx="11698724" cy="6822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Shape 1182"/>
          <p:cNvSpPr txBox="1"/>
          <p:nvPr>
            <p:ph type="title"/>
          </p:nvPr>
        </p:nvSpPr>
        <p:spPr>
          <a:xfrm>
            <a:off x="1121175" y="-862025"/>
            <a:ext cx="192120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14900"/>
              <a:t>Tensorflow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“Yes you should understand backprop”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12407475" y="12527900"/>
            <a:ext cx="119769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-US" sz="2400"/>
              <a:t> </a:t>
            </a:r>
          </a:p>
        </p:txBody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480550" y="3588551"/>
            <a:ext cx="234225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-838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</a:pPr>
            <a:r>
              <a:rPr lang="en-US"/>
              <a:t>“If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/>
              <a:t>you try to ignore how it works under the hood because </a:t>
            </a:r>
            <a:r>
              <a:rPr i="1" lang="en-US"/>
              <a:t>TensorFlow automagically makes my networks learn</a:t>
            </a:r>
            <a:r>
              <a:rPr lang="en-US"/>
              <a:t>”</a:t>
            </a:r>
          </a:p>
          <a:p>
            <a:pPr indent="-850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8235"/>
              <a:buFont typeface="Gill Sans"/>
            </a:pPr>
            <a:r>
              <a:rPr lang="en-US"/>
              <a:t>“You will not be ready to wrestle with the dangers it presents”</a:t>
            </a:r>
          </a:p>
          <a:p>
            <a:pPr indent="-850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8235"/>
              <a:buFont typeface="Gill Sans"/>
            </a:pPr>
            <a:r>
              <a:rPr lang="en-US"/>
              <a:t>“You will be much less effective at building and debugging neural networks.”</a:t>
            </a:r>
          </a:p>
          <a:p>
            <a:pPr indent="-2286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“The good news is that backpropagation is not that difficult to understand”</a:t>
            </a:r>
          </a:p>
          <a:p>
            <a:pPr indent="-241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“if presented properly.”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Shape 1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262" y="0"/>
            <a:ext cx="18567463" cy="131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 txBox="1"/>
          <p:nvPr/>
        </p:nvSpPr>
        <p:spPr>
          <a:xfrm>
            <a:off x="8698550" y="12558825"/>
            <a:ext cx="200655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https://www.quora.com/What-did-Richard-Feynman-mean-when-he-said-What-I-cannot-create-I-do-not-understand</a:t>
            </a:r>
            <a:r>
              <a:rPr lang="en-US" sz="24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0" name="Shape 1200"/>
          <p:cNvCxnSpPr>
            <a:stCxn id="1201" idx="3"/>
            <a:endCxn id="120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2" name="Shape 12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03" name="Shape 1203"/>
          <p:cNvCxnSpPr>
            <a:stCxn id="1202" idx="6"/>
            <a:endCxn id="120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4" name="Shape 12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05" name="Shape 1205"/>
          <p:cNvCxnSpPr>
            <a:stCxn id="1204" idx="6"/>
            <a:endCxn id="12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6" name="Shape 12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07" name="Shape 1207"/>
          <p:cNvCxnSpPr>
            <a:stCxn id="120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8" name="Shape 12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09" name="Shape 1209"/>
          <p:cNvCxnSpPr>
            <a:stCxn id="12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11" name="Shape 12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12" name="Shape 1212"/>
          <p:cNvCxnSpPr>
            <a:endCxn id="12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13" name="Shape 12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14" name="Shape 1214"/>
          <p:cNvSpPr/>
          <p:nvPr/>
        </p:nvSpPr>
        <p:spPr>
          <a:xfrm>
            <a:off x="303276" y="71067"/>
            <a:ext cx="103503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Shape 1219"/>
          <p:cNvCxnSpPr>
            <a:stCxn id="1220" idx="3"/>
            <a:endCxn id="1221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1" name="Shape 1221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22" name="Shape 1222"/>
          <p:cNvCxnSpPr>
            <a:stCxn id="1221" idx="6"/>
            <a:endCxn id="1223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3" name="Shape 1223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24" name="Shape 1224"/>
          <p:cNvCxnSpPr>
            <a:stCxn id="1223" idx="6"/>
            <a:endCxn id="1225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5" name="Shape 1225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26" name="Shape 1226"/>
          <p:cNvCxnSpPr>
            <a:stCxn id="1225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7" name="Shape 1227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28" name="Shape 1228"/>
          <p:cNvCxnSpPr>
            <a:stCxn id="1227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29" name="Shape 1229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0" name="Shape 1230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31" name="Shape 1231"/>
          <p:cNvCxnSpPr>
            <a:endCxn id="1223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2" name="Shape 1232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33" name="Shape 1233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34" name="Shape 1234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35" name="Shape 123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236" name="Shape 123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37" name="Shape 123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8" name="Shape 123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20" name="Shape 1220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39" name="Shape 1239"/>
          <p:cNvSpPr txBox="1"/>
          <p:nvPr>
            <p:ph idx="1" type="body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Forward pass, OK? Just follow (1), (2), (3) and (4)</a:t>
            </a:r>
          </a:p>
        </p:txBody>
      </p:sp>
      <p:sp>
        <p:nvSpPr>
          <p:cNvPr id="1240" name="Shape 1240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1241" name="Shape 1241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42" name="Shape 12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Shape 12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8" name="Shape 1248"/>
          <p:cNvCxnSpPr>
            <a:stCxn id="1249" idx="3"/>
            <a:endCxn id="1250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0" name="Shape 125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51" name="Shape 1251"/>
          <p:cNvCxnSpPr>
            <a:stCxn id="1250" idx="6"/>
            <a:endCxn id="1252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2" name="Shape 125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53" name="Shape 1253"/>
          <p:cNvCxnSpPr>
            <a:stCxn id="1252" idx="6"/>
            <a:endCxn id="125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4" name="Shape 125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55" name="Shape 1255"/>
          <p:cNvCxnSpPr>
            <a:stCxn id="1254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6" name="Shape 125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57" name="Shape 1257"/>
          <p:cNvCxnSpPr>
            <a:stCxn id="125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58" name="Shape 125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9" name="Shape 125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60" name="Shape 1260"/>
          <p:cNvCxnSpPr>
            <a:endCxn id="125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61" name="Shape 126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62" name="Shape 126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63" name="Shape 126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64" name="Shape 126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265" name="Shape 1265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66" name="Shape 1266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67" name="Shape 1267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49" name="Shape 124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1270" name="Shape 1270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71" name="Shape 12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Shape 12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3" name="Shape 1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1869" y="10182401"/>
            <a:ext cx="13571264" cy="927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8" name="Shape 1278"/>
          <p:cNvCxnSpPr>
            <a:stCxn id="1279" idx="3"/>
            <a:endCxn id="1280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0" name="Shape 128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81" name="Shape 1281"/>
          <p:cNvCxnSpPr>
            <a:stCxn id="1280" idx="6"/>
            <a:endCxn id="1282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2" name="Shape 128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83" name="Shape 1283"/>
          <p:cNvCxnSpPr>
            <a:stCxn id="1282" idx="6"/>
            <a:endCxn id="128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4" name="Shape 128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85" name="Shape 1285"/>
          <p:cNvCxnSpPr>
            <a:stCxn id="1284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6" name="Shape 128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87" name="Shape 1287"/>
          <p:cNvCxnSpPr>
            <a:stCxn id="128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88" name="Shape 128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9" name="Shape 128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90" name="Shape 1290"/>
          <p:cNvCxnSpPr>
            <a:endCxn id="128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91" name="Shape 129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92" name="Shape 129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93" name="Shape 129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94" name="Shape 12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95" name="Shape 12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96" name="Shape 12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79" name="Shape 127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97" name="Shape 1297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8" name="Shape 1298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299" name="Shape 12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300" name="Shape 1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0215" y="61439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pic>
        <p:nvPicPr>
          <p:cNvPr descr="pasted-image.pdf"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3" name="Shape 453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{3F3D8A52-58A4-425E-8489-DCCEB509E01D}</a:tableStyleId>
              </a:tblPr>
              <a:tblGrid>
                <a:gridCol w="2432850"/>
                <a:gridCol w="2432850"/>
              </a:tblGrid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x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Y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454" name="Shape 454"/>
          <p:cNvSpPr txBox="1"/>
          <p:nvPr>
            <p:ph idx="1" type="body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</a:p>
        </p:txBody>
      </p:sp>
      <p:pic>
        <p:nvPicPr>
          <p:cNvPr descr="pasted-image.pdf" id="455" name="Shape 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2379" y="7470730"/>
            <a:ext cx="9407119" cy="105155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>
            <a:off x="9030890" y="8760023"/>
            <a:ext cx="14716126" cy="1768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</a:p>
        </p:txBody>
      </p:sp>
      <p:pic>
        <p:nvPicPr>
          <p:cNvPr descr="pasted-image.pdf" id="457" name="Shape 4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2379" y="10158412"/>
            <a:ext cx="9407100" cy="10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9030890" y="10974585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5" name="Shape 1305"/>
          <p:cNvCxnSpPr>
            <a:stCxn id="1306" idx="3"/>
            <a:endCxn id="1307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07" name="Shape 1307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08" name="Shape 1308"/>
          <p:cNvCxnSpPr>
            <a:stCxn id="1307" idx="6"/>
            <a:endCxn id="1309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09" name="Shape 1309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10" name="Shape 1310"/>
          <p:cNvCxnSpPr>
            <a:stCxn id="1309" idx="6"/>
            <a:endCxn id="1311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1" name="Shape 1311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12" name="Shape 1312"/>
          <p:cNvCxnSpPr>
            <a:stCxn id="1311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3" name="Shape 1313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14" name="Shape 1314"/>
          <p:cNvCxnSpPr>
            <a:stCxn id="1313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15" name="Shape 1315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6" name="Shape 1316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17" name="Shape 1317"/>
          <p:cNvCxnSpPr>
            <a:endCxn id="1309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8" name="Shape 1318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19" name="Shape 1319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20" name="Shape 1320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21" name="Shape 1321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22" name="Shape 1322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23" name="Shape 1323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306" name="Shape 1306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24" name="Shape 1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Shape 13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9188" y="2016385"/>
            <a:ext cx="2182935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Shape 1326"/>
          <p:cNvSpPr txBox="1"/>
          <p:nvPr>
            <p:ph idx="1" type="body"/>
          </p:nvPr>
        </p:nvSpPr>
        <p:spPr>
          <a:xfrm>
            <a:off x="1329281" y="6427617"/>
            <a:ext cx="21725700" cy="52704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Let’s do back propagation!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will be given. What would be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 We can use the chain rule.</a:t>
            </a:r>
          </a:p>
        </p:txBody>
      </p:sp>
      <p:pic>
        <p:nvPicPr>
          <p:cNvPr id="1327" name="Shape 13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6853" y="8871363"/>
            <a:ext cx="1545328" cy="120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Shape 13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97313" y="8871364"/>
            <a:ext cx="1828807" cy="120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9" name="Shape 13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30" name="Shape 13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cxnSp>
        <p:nvCxnSpPr>
          <p:cNvPr id="1331" name="Shape 1331"/>
          <p:cNvCxnSpPr>
            <a:stCxn id="1324" idx="2"/>
            <a:endCxn id="1332" idx="2"/>
          </p:cNvCxnSpPr>
          <p:nvPr/>
        </p:nvCxnSpPr>
        <p:spPr>
          <a:xfrm rot="5400000">
            <a:off x="13740861" y="249335"/>
            <a:ext cx="197400" cy="4761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32" name="Shape 1332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3" name="Shape 133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335" name="Shape 13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8048" y="5403641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0" name="Shape 1340"/>
          <p:cNvCxnSpPr>
            <a:stCxn id="1341" idx="3"/>
            <a:endCxn id="134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2" name="Shape 134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43" name="Shape 1343"/>
          <p:cNvCxnSpPr>
            <a:stCxn id="1342" idx="6"/>
            <a:endCxn id="134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4" name="Shape 134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45" name="Shape 1345"/>
          <p:cNvCxnSpPr>
            <a:stCxn id="1344" idx="6"/>
            <a:endCxn id="134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6" name="Shape 134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47" name="Shape 1347"/>
          <p:cNvCxnSpPr>
            <a:stCxn id="134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8" name="Shape 134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49" name="Shape 1349"/>
          <p:cNvCxnSpPr>
            <a:stCxn id="134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50" name="Shape 135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1" name="Shape 135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52" name="Shape 1352"/>
          <p:cNvCxnSpPr>
            <a:endCxn id="134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3" name="Shape 135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54" name="Shape 135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55" name="Shape 135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56" name="Shape 135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57" name="Shape 135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8" name="Shape 135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59" name="Shape 135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60" name="Shape 136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341" name="Shape 134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61" name="Shape 1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Shape 13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Shape 13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Shape 13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Shape 13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Shape 1366"/>
          <p:cNvSpPr txBox="1"/>
          <p:nvPr>
            <p:ph idx="1" type="body"/>
          </p:nvPr>
        </p:nvSpPr>
        <p:spPr>
          <a:xfrm>
            <a:off x="742547" y="6878180"/>
            <a:ext cx="23169600" cy="12216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 the same manner, we can get back prop (4), (3), (1) and (1)!</a:t>
            </a:r>
          </a:p>
        </p:txBody>
      </p:sp>
      <p:sp>
        <p:nvSpPr>
          <p:cNvPr id="1367" name="Shape 136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3" name="Shape 1373"/>
          <p:cNvCxnSpPr>
            <a:stCxn id="1374" idx="3"/>
            <a:endCxn id="1375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5" name="Shape 1375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76" name="Shape 1376"/>
          <p:cNvCxnSpPr>
            <a:stCxn id="1375" idx="6"/>
            <a:endCxn id="1377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7" name="Shape 1377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78" name="Shape 1378"/>
          <p:cNvCxnSpPr>
            <a:stCxn id="1377" idx="6"/>
            <a:endCxn id="1379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9" name="Shape 1379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80" name="Shape 1380"/>
          <p:cNvCxnSpPr>
            <a:stCxn id="1379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1" name="Shape 1381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82" name="Shape 1382"/>
          <p:cNvCxnSpPr>
            <a:stCxn id="1381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83" name="Shape 1383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4" name="Shape 1384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85" name="Shape 1385"/>
          <p:cNvCxnSpPr>
            <a:endCxn id="1377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6" name="Shape 1386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87" name="Shape 1387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88" name="Shape 1388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389" name="Shape 13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Shape 13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92" name="Shape 13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Shape 139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394" name="Shape 13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95" name="Shape 13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96" name="Shape 13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97" name="Shape 1397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74" name="Shape 1374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98" name="Shape 13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Shape 13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Shape 14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/>
          <p:nvPr>
            <p:ph idx="1" type="body"/>
          </p:nvPr>
        </p:nvSpPr>
        <p:spPr>
          <a:xfrm>
            <a:off x="1380400" y="9984727"/>
            <a:ext cx="21725700" cy="1482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These derivatives for each gate will be given.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We can just use them in the chain rule.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05" name="Shape 140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Shape 140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1" name="Shape 1411"/>
          <p:cNvCxnSpPr>
            <a:stCxn id="1412" idx="3"/>
            <a:endCxn id="141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3" name="Shape 141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414" name="Shape 1414"/>
          <p:cNvCxnSpPr>
            <a:stCxn id="1413" idx="6"/>
            <a:endCxn id="141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5" name="Shape 141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416" name="Shape 1416"/>
          <p:cNvCxnSpPr>
            <a:stCxn id="1415" idx="6"/>
            <a:endCxn id="141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7" name="Shape 141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418" name="Shape 1418"/>
          <p:cNvCxnSpPr>
            <a:stCxn id="141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9" name="Shape 141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420" name="Shape 1420"/>
          <p:cNvCxnSpPr>
            <a:stCxn id="141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421" name="Shape 142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22" name="Shape 142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423" name="Shape 1423"/>
          <p:cNvCxnSpPr>
            <a:endCxn id="141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24" name="Shape 142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425" name="Shape 142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426" name="Shape 142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427" name="Shape 14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Shape 14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Shape 142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0" name="Shape 14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Shape 1431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432" name="Shape 1432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433" name="Shape 1433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434" name="Shape 1434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35" name="Shape 1435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436" name="Shape 1436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437" name="Shape 1437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412" name="Shape 141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438" name="Shape 14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Shape 14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Shape 14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Shape 14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Shape 1443"/>
          <p:cNvCxnSpPr>
            <a:stCxn id="1444" idx="3"/>
            <a:endCxn id="1430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45" name="Shape 1445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446" name="Shape 1446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pic>
        <p:nvPicPr>
          <p:cNvPr id="1447" name="Shape 14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Shape 144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50" name="Shape 14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Shape 1451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3820133" y="7404267"/>
            <a:ext cx="6528900" cy="15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3800" lIns="243800" rIns="243800" wrap="square" tIns="2438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Shape 1457"/>
          <p:cNvCxnSpPr>
            <a:stCxn id="1458" idx="3"/>
            <a:endCxn id="1459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59" name="Shape 1459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460" name="Shape 1460"/>
          <p:cNvCxnSpPr>
            <a:stCxn id="1459" idx="6"/>
            <a:endCxn id="1461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1" name="Shape 1461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462" name="Shape 1462"/>
          <p:cNvCxnSpPr>
            <a:stCxn id="1461" idx="6"/>
            <a:endCxn id="1463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3" name="Shape 1463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464" name="Shape 1464"/>
          <p:cNvCxnSpPr>
            <a:stCxn id="1463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5" name="Shape 1465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466" name="Shape 1466"/>
          <p:cNvCxnSpPr>
            <a:stCxn id="1465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467" name="Shape 1467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8" name="Shape 1468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469" name="Shape 1469"/>
          <p:cNvCxnSpPr>
            <a:endCxn id="1461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70" name="Shape 1470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471" name="Shape 1471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472" name="Shape 1472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473" name="Shape 14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Shape 14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Shape 1475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479" name="Shape 147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480" name="Shape 148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81" name="Shape 148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482" name="Shape 148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483" name="Shape 148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458" name="Shape 1458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484" name="Shape 14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Shape 14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Shape 14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Shape 14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9" name="Shape 1489"/>
          <p:cNvCxnSpPr>
            <a:stCxn id="1490" idx="3"/>
            <a:endCxn id="1476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91" name="Shape 1491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492" name="Shape 1492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cxnSp>
        <p:nvCxnSpPr>
          <p:cNvPr id="1493" name="Shape 1493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94" name="Shape 1494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495" name="Shape 149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Shape 149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Shape 149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98" name="Shape 149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Shape 14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Shape 1504"/>
          <p:cNvCxnSpPr>
            <a:stCxn id="1505" idx="3"/>
            <a:endCxn id="1506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06" name="Shape 150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507" name="Shape 1507"/>
          <p:cNvCxnSpPr>
            <a:stCxn id="1506" idx="6"/>
            <a:endCxn id="1508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08" name="Shape 150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509" name="Shape 1509"/>
          <p:cNvCxnSpPr>
            <a:stCxn id="1508" idx="6"/>
            <a:endCxn id="151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0" name="Shape 151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511" name="Shape 1511"/>
          <p:cNvCxnSpPr>
            <a:stCxn id="1510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2" name="Shape 151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513" name="Shape 1513"/>
          <p:cNvCxnSpPr>
            <a:stCxn id="151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514" name="Shape 151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5" name="Shape 151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516" name="Shape 1516"/>
          <p:cNvCxnSpPr>
            <a:endCxn id="150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7" name="Shape 151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518" name="Shape 151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519" name="Shape 151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520" name="Shape 15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Shape 15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3" name="Shape 15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Shape 1524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525" name="Shape 1525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526" name="Shape 15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527" name="Shape 15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28" name="Shape 15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529" name="Shape 15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530" name="Shape 15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505" name="Shape 150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531" name="Shape 15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Shape 15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Shape 15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Shape 15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Shape 15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6" name="Shape 1536"/>
          <p:cNvCxnSpPr>
            <a:stCxn id="1537" idx="3"/>
            <a:endCxn id="1523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38" name="Shape 1538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539" name="Shape 1539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cxnSp>
        <p:nvCxnSpPr>
          <p:cNvPr id="1540" name="Shape 1540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41" name="Shape 1541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542" name="Shape 15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Shape 15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Shape 15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Shape 15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86075" y="12198656"/>
            <a:ext cx="7273730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Shape 15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Shape 154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548" name="Shape 154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Shape 154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4" name="Shape 1554"/>
          <p:cNvCxnSpPr>
            <a:stCxn id="1555" idx="3"/>
            <a:endCxn id="1556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56" name="Shape 155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557" name="Shape 1557"/>
          <p:cNvCxnSpPr>
            <a:stCxn id="1556" idx="6"/>
            <a:endCxn id="1558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58" name="Shape 155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559" name="Shape 1559"/>
          <p:cNvCxnSpPr>
            <a:stCxn id="1558" idx="6"/>
            <a:endCxn id="156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0" name="Shape 156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561" name="Shape 1561"/>
          <p:cNvCxnSpPr>
            <a:stCxn id="1560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2" name="Shape 156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563" name="Shape 1563"/>
          <p:cNvCxnSpPr>
            <a:stCxn id="156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564" name="Shape 156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5" name="Shape 156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566" name="Shape 1566"/>
          <p:cNvCxnSpPr>
            <a:endCxn id="155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7" name="Shape 156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568" name="Shape 156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569" name="Shape 156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570" name="Shape 1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Shape 15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Shape 157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3" name="Shape 15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Shape 15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Shape 1575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576" name="Shape 1576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577" name="Shape 157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578" name="Shape 157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79" name="Shape 157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580" name="Shape 158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581" name="Shape 158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555" name="Shape 155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582" name="Shape 15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Shape 15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Shape 15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Shape 158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Shape 15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Shape 1587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</p:txBody>
      </p:sp>
      <p:pic>
        <p:nvPicPr>
          <p:cNvPr id="1588" name="Shape 15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Shape 15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Shape 159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Shape 159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Shape 159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593" name="Shape 15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Shape 159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11707533" y="12102300"/>
            <a:ext cx="215175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For Matrix: http://cs231n.github.io/optimization-2/#staged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1" name="Shape 1601"/>
          <p:cNvCxnSpPr>
            <a:stCxn id="1602" idx="3"/>
            <a:endCxn id="160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3" name="Shape 160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604" name="Shape 1604"/>
          <p:cNvCxnSpPr>
            <a:stCxn id="1603" idx="6"/>
            <a:endCxn id="160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5" name="Shape 160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606" name="Shape 1606"/>
          <p:cNvCxnSpPr>
            <a:stCxn id="1605" idx="6"/>
            <a:endCxn id="160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7" name="Shape 160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608" name="Shape 1608"/>
          <p:cNvCxnSpPr>
            <a:stCxn id="160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9" name="Shape 160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610" name="Shape 1610"/>
          <p:cNvCxnSpPr>
            <a:stCxn id="160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611" name="Shape 161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12" name="Shape 161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613" name="Shape 1613"/>
          <p:cNvCxnSpPr>
            <a:endCxn id="160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14" name="Shape 161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615" name="Shape 161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616" name="Shape 161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617" name="Shape 16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Shape 161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0" name="Shape 16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Shape 162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623" name="Shape 162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624" name="Shape 162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5" name="Shape 162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626" name="Shape 16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627" name="Shape 16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28" name="Shape 16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629" name="Shape 16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630" name="Shape 16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602" name="Shape 160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631" name="Shape 16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Shape 16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Shape 16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Shape 16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Shape 16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Shape 1638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</p:txBody>
      </p:sp>
      <p:pic>
        <p:nvPicPr>
          <p:cNvPr id="1639" name="Shape 16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Shape 16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Shape 164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Shape 164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Shape 164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644" name="Shape 164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Shape 164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Shape 164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1" name="Shape 1651"/>
          <p:cNvCxnSpPr>
            <a:stCxn id="1652" idx="3"/>
            <a:endCxn id="165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3" name="Shape 165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654" name="Shape 1654"/>
          <p:cNvCxnSpPr>
            <a:stCxn id="1653" idx="6"/>
            <a:endCxn id="165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5" name="Shape 165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656" name="Shape 1656"/>
          <p:cNvCxnSpPr>
            <a:stCxn id="1655" idx="6"/>
            <a:endCxn id="165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7" name="Shape 165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658" name="Shape 1658"/>
          <p:cNvCxnSpPr>
            <a:stCxn id="165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9" name="Shape 165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660" name="Shape 1660"/>
          <p:cNvCxnSpPr>
            <a:stCxn id="165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661" name="Shape 166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62" name="Shape 166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663" name="Shape 1663"/>
          <p:cNvCxnSpPr>
            <a:endCxn id="165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64" name="Shape 166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665" name="Shape 166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666" name="Shape 166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667" name="Shape 16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Shape 16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Shape 166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70" name="Shape 16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Shape 16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Shape 167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673" name="Shape 167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674" name="Shape 167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5" name="Shape 167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676" name="Shape 167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677" name="Shape 167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78" name="Shape 167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679" name="Shape 167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680" name="Shape 168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652" name="Shape 165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681" name="Shape 16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Shape 16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Shape 168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Shape 168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Shape 168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Shape 1688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Done! Let’s update our network using derivatives!</a:t>
            </a:r>
          </a:p>
        </p:txBody>
      </p:sp>
      <p:pic>
        <p:nvPicPr>
          <p:cNvPr id="1689" name="Shape 16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Shape 16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Shape 169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Shape 169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Shape 169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694" name="Shape 169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Shape 16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0" name="Shape 1700"/>
          <p:cNvCxnSpPr>
            <a:stCxn id="1701" idx="3"/>
            <a:endCxn id="170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2" name="Shape 17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03" name="Shape 1703"/>
          <p:cNvCxnSpPr>
            <a:stCxn id="1702" idx="6"/>
            <a:endCxn id="170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4" name="Shape 17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05" name="Shape 1705"/>
          <p:cNvCxnSpPr>
            <a:stCxn id="1704" idx="6"/>
            <a:endCxn id="17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6" name="Shape 17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07" name="Shape 1707"/>
          <p:cNvCxnSpPr>
            <a:stCxn id="170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8" name="Shape 17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09" name="Shape 1709"/>
          <p:cNvCxnSpPr>
            <a:stCxn id="17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10" name="Shape 17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1" name="Shape 17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12" name="Shape 1712"/>
          <p:cNvCxnSpPr>
            <a:endCxn id="17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3" name="Shape 17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15" name="Shape 171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16" name="Shape 1716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17" name="Shape 171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718" name="Shape 171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9" name="Shape 171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720" name="Shape 172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721" name="Shape 172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01" name="Shape 17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722" name="Shape 1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Shape 17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Shape 17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Shape 17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Shape 17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Shape 17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Shape 17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Shape 17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Shape 17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Shape 1731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732" name="Shape 17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Shape 1733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</a:p>
        </p:txBody>
      </p:sp>
      <p:pic>
        <p:nvPicPr>
          <p:cNvPr id="1734" name="Shape 17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Shape 17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Shape 173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